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Default Extension="doc" ContentType="application/msword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bin" ContentType="application/vnd.openxmlformats-officedocument.oleObject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xls" ContentType="application/vnd.ms-exce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96"/>
  </p:notesMasterIdLst>
  <p:handoutMasterIdLst>
    <p:handoutMasterId r:id="rId97"/>
  </p:handoutMasterIdLst>
  <p:sldIdLst>
    <p:sldId id="569" r:id="rId3"/>
    <p:sldId id="517" r:id="rId4"/>
    <p:sldId id="548" r:id="rId5"/>
    <p:sldId id="570" r:id="rId6"/>
    <p:sldId id="525" r:id="rId7"/>
    <p:sldId id="518" r:id="rId8"/>
    <p:sldId id="628" r:id="rId9"/>
    <p:sldId id="636" r:id="rId10"/>
    <p:sldId id="535" r:id="rId11"/>
    <p:sldId id="536" r:id="rId12"/>
    <p:sldId id="526" r:id="rId13"/>
    <p:sldId id="571" r:id="rId14"/>
    <p:sldId id="521" r:id="rId15"/>
    <p:sldId id="520" r:id="rId16"/>
    <p:sldId id="522" r:id="rId17"/>
    <p:sldId id="523" r:id="rId18"/>
    <p:sldId id="641" r:id="rId19"/>
    <p:sldId id="528" r:id="rId20"/>
    <p:sldId id="531" r:id="rId21"/>
    <p:sldId id="529" r:id="rId22"/>
    <p:sldId id="532" r:id="rId23"/>
    <p:sldId id="549" r:id="rId24"/>
    <p:sldId id="630" r:id="rId25"/>
    <p:sldId id="550" r:id="rId26"/>
    <p:sldId id="604" r:id="rId27"/>
    <p:sldId id="622" r:id="rId28"/>
    <p:sldId id="623" r:id="rId29"/>
    <p:sldId id="624" r:id="rId30"/>
    <p:sldId id="625" r:id="rId31"/>
    <p:sldId id="626" r:id="rId32"/>
    <p:sldId id="606" r:id="rId33"/>
    <p:sldId id="572" r:id="rId34"/>
    <p:sldId id="551" r:id="rId35"/>
    <p:sldId id="553" r:id="rId36"/>
    <p:sldId id="560" r:id="rId37"/>
    <p:sldId id="607" r:id="rId38"/>
    <p:sldId id="608" r:id="rId39"/>
    <p:sldId id="642" r:id="rId40"/>
    <p:sldId id="609" r:id="rId41"/>
    <p:sldId id="611" r:id="rId42"/>
    <p:sldId id="573" r:id="rId43"/>
    <p:sldId id="540" r:id="rId44"/>
    <p:sldId id="541" r:id="rId45"/>
    <p:sldId id="539" r:id="rId46"/>
    <p:sldId id="635" r:id="rId47"/>
    <p:sldId id="558" r:id="rId48"/>
    <p:sldId id="643" r:id="rId49"/>
    <p:sldId id="640" r:id="rId50"/>
    <p:sldId id="627" r:id="rId51"/>
    <p:sldId id="561" r:id="rId52"/>
    <p:sldId id="632" r:id="rId53"/>
    <p:sldId id="634" r:id="rId54"/>
    <p:sldId id="567" r:id="rId55"/>
    <p:sldId id="633" r:id="rId56"/>
    <p:sldId id="667" r:id="rId57"/>
    <p:sldId id="668" r:id="rId58"/>
    <p:sldId id="637" r:id="rId59"/>
    <p:sldId id="638" r:id="rId60"/>
    <p:sldId id="639" r:id="rId61"/>
    <p:sldId id="576" r:id="rId62"/>
    <p:sldId id="559" r:id="rId63"/>
    <p:sldId id="556" r:id="rId64"/>
    <p:sldId id="669" r:id="rId65"/>
    <p:sldId id="564" r:id="rId66"/>
    <p:sldId id="547" r:id="rId67"/>
    <p:sldId id="620" r:id="rId68"/>
    <p:sldId id="621" r:id="rId69"/>
    <p:sldId id="565" r:id="rId70"/>
    <p:sldId id="575" r:id="rId71"/>
    <p:sldId id="574" r:id="rId72"/>
    <p:sldId id="644" r:id="rId73"/>
    <p:sldId id="577" r:id="rId74"/>
    <p:sldId id="578" r:id="rId75"/>
    <p:sldId id="649" r:id="rId76"/>
    <p:sldId id="581" r:id="rId77"/>
    <p:sldId id="582" r:id="rId78"/>
    <p:sldId id="583" r:id="rId79"/>
    <p:sldId id="584" r:id="rId80"/>
    <p:sldId id="672" r:id="rId81"/>
    <p:sldId id="585" r:id="rId82"/>
    <p:sldId id="586" r:id="rId83"/>
    <p:sldId id="647" r:id="rId84"/>
    <p:sldId id="587" r:id="rId85"/>
    <p:sldId id="588" r:id="rId86"/>
    <p:sldId id="589" r:id="rId87"/>
    <p:sldId id="590" r:id="rId88"/>
    <p:sldId id="591" r:id="rId89"/>
    <p:sldId id="592" r:id="rId90"/>
    <p:sldId id="593" r:id="rId91"/>
    <p:sldId id="670" r:id="rId92"/>
    <p:sldId id="594" r:id="rId93"/>
    <p:sldId id="595" r:id="rId94"/>
    <p:sldId id="671" r:id="rId95"/>
  </p:sldIdLst>
  <p:sldSz cx="9144000" cy="6858000" type="screen4x3"/>
  <p:notesSz cx="6858000" cy="9144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</p:showPr>
  <p:clrMru>
    <a:srgbClr val="1C5A61"/>
    <a:srgbClr val="2A8487"/>
    <a:srgbClr val="0C6D9C"/>
    <a:srgbClr val="FF0000"/>
    <a:srgbClr val="CC3300"/>
    <a:srgbClr val="F5F5F5"/>
    <a:srgbClr val="F4F4F4"/>
    <a:srgbClr val="F2F2F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1" autoAdjust="0"/>
    <p:restoredTop sz="94523" autoAdjust="0"/>
  </p:normalViewPr>
  <p:slideViewPr>
    <p:cSldViewPr>
      <p:cViewPr varScale="1">
        <p:scale>
          <a:sx n="86" d="100"/>
          <a:sy n="86" d="100"/>
        </p:scale>
        <p:origin x="-1374" y="-90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8298"/>
    </p:cViewPr>
  </p:sorterViewPr>
  <p:notesViewPr>
    <p:cSldViewPr>
      <p:cViewPr varScale="1">
        <p:scale>
          <a:sx n="83" d="100"/>
          <a:sy n="83" d="100"/>
        </p:scale>
        <p:origin x="-840" y="-66"/>
      </p:cViewPr>
      <p:guideLst>
        <p:guide orient="horz" pos="2881"/>
        <p:guide pos="2161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72.xml"/><Relationship Id="rId13" Type="http://schemas.openxmlformats.org/officeDocument/2006/relationships/slide" Target="slides/slide83.xml"/><Relationship Id="rId18" Type="http://schemas.openxmlformats.org/officeDocument/2006/relationships/slide" Target="slides/slide88.xml"/><Relationship Id="rId3" Type="http://schemas.openxmlformats.org/officeDocument/2006/relationships/slide" Target="slides/slide51.xml"/><Relationship Id="rId7" Type="http://schemas.openxmlformats.org/officeDocument/2006/relationships/slide" Target="slides/slide66.xml"/><Relationship Id="rId12" Type="http://schemas.openxmlformats.org/officeDocument/2006/relationships/slide" Target="slides/slide81.xml"/><Relationship Id="rId17" Type="http://schemas.openxmlformats.org/officeDocument/2006/relationships/slide" Target="slides/slide87.xml"/><Relationship Id="rId2" Type="http://schemas.openxmlformats.org/officeDocument/2006/relationships/slide" Target="slides/slide39.xml"/><Relationship Id="rId16" Type="http://schemas.openxmlformats.org/officeDocument/2006/relationships/slide" Target="slides/slide86.xml"/><Relationship Id="rId20" Type="http://schemas.openxmlformats.org/officeDocument/2006/relationships/slide" Target="slides/slide92.xml"/><Relationship Id="rId1" Type="http://schemas.openxmlformats.org/officeDocument/2006/relationships/slide" Target="slides/slide36.xml"/><Relationship Id="rId6" Type="http://schemas.openxmlformats.org/officeDocument/2006/relationships/slide" Target="slides/slide54.xml"/><Relationship Id="rId11" Type="http://schemas.openxmlformats.org/officeDocument/2006/relationships/slide" Target="slides/slide76.xml"/><Relationship Id="rId5" Type="http://schemas.openxmlformats.org/officeDocument/2006/relationships/slide" Target="slides/slide53.xml"/><Relationship Id="rId15" Type="http://schemas.openxmlformats.org/officeDocument/2006/relationships/slide" Target="slides/slide85.xml"/><Relationship Id="rId10" Type="http://schemas.openxmlformats.org/officeDocument/2006/relationships/slide" Target="slides/slide75.xml"/><Relationship Id="rId19" Type="http://schemas.openxmlformats.org/officeDocument/2006/relationships/slide" Target="slides/slide91.xml"/><Relationship Id="rId4" Type="http://schemas.openxmlformats.org/officeDocument/2006/relationships/slide" Target="slides/slide52.xml"/><Relationship Id="rId9" Type="http://schemas.openxmlformats.org/officeDocument/2006/relationships/slide" Target="slides/slide74.xml"/><Relationship Id="rId14" Type="http://schemas.openxmlformats.org/officeDocument/2006/relationships/slide" Target="slides/slide8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Relationship Id="rId4" Type="http://schemas.openxmlformats.org/officeDocument/2006/relationships/image" Target="../media/image46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7" Type="http://schemas.openxmlformats.org/officeDocument/2006/relationships/image" Target="../media/image39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emf"/><Relationship Id="rId1" Type="http://schemas.openxmlformats.org/officeDocument/2006/relationships/image" Target="../media/image78.emf"/><Relationship Id="rId4" Type="http://schemas.openxmlformats.org/officeDocument/2006/relationships/image" Target="../media/image81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36.wmf"/><Relationship Id="rId1" Type="http://schemas.openxmlformats.org/officeDocument/2006/relationships/image" Target="../media/image88.wmf"/><Relationship Id="rId4" Type="http://schemas.openxmlformats.org/officeDocument/2006/relationships/image" Target="../media/image9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png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png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343400"/>
            <a:ext cx="5030787" cy="4113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003" tIns="47504" rIns="95003" bIns="475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notes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4113" y="693738"/>
            <a:ext cx="4552950" cy="34147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7388"/>
            <a:ext cx="4567237" cy="3425825"/>
          </a:xfrm>
          <a:ln/>
        </p:spPr>
      </p:sp>
      <p:sp>
        <p:nvSpPr>
          <p:cNvPr id="86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3213"/>
          </a:xfrm>
        </p:spPr>
        <p:txBody>
          <a:bodyPr lIns="89867" tIns="44929" rIns="89867" bIns="44929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77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77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77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79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79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869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845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6175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871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81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806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ln/>
        </p:spPr>
        <p:txBody>
          <a:bodyPr lIns="86493" tIns="43247" rIns="86493" bIns="43247"/>
          <a:lstStyle/>
          <a:p>
            <a:fld id="{49FDCE47-C9C0-4DCE-9698-80AAE3F9D7F4}" type="slidenum">
              <a:rPr lang="en-US"/>
              <a:pPr/>
              <a:t>57</a:t>
            </a:fld>
            <a:endParaRPr lang="en-US"/>
          </a:p>
        </p:txBody>
      </p:sp>
      <p:sp>
        <p:nvSpPr>
          <p:cNvPr id="180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2625"/>
            <a:ext cx="4549775" cy="3413125"/>
          </a:xfrm>
          <a:ln/>
        </p:spPr>
      </p:sp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1481" y="4325561"/>
            <a:ext cx="5048250" cy="4169833"/>
          </a:xfrm>
        </p:spPr>
        <p:txBody>
          <a:bodyPr/>
          <a:lstStyle/>
          <a:p>
            <a:r>
              <a:rPr lang="en-US" b="1"/>
              <a:t>A lower-dimensional representation that contains the essence of the high dimensional  data</a:t>
            </a:r>
          </a:p>
          <a:p>
            <a:r>
              <a:rPr lang="en-US" b="1"/>
              <a:t>Blessing of dependence that saves us from the curse of dimensionality</a:t>
            </a:r>
          </a:p>
          <a:p>
            <a:r>
              <a:rPr lang="en-US"/>
              <a:t>Principal Component Analysis is Spectral Decomposition of the Covariance Matrix</a:t>
            </a:r>
            <a:endParaRPr lang="en-US" b="1"/>
          </a:p>
          <a:p>
            <a:r>
              <a:rPr lang="en-US" b="1">
                <a:solidFill>
                  <a:srgbClr val="008000"/>
                </a:solidFill>
              </a:rPr>
              <a:t>Linear dimension reduction:</a:t>
            </a:r>
          </a:p>
          <a:p>
            <a:r>
              <a:rPr lang="en-US"/>
              <a:t>Interpretable in original space</a:t>
            </a:r>
          </a:p>
          <a:p>
            <a:r>
              <a:rPr lang="en-US"/>
              <a:t>Preserves non-linearity for visualization</a:t>
            </a:r>
          </a:p>
          <a:p>
            <a:r>
              <a:rPr lang="en-US"/>
              <a:t>Orthogonal projections</a:t>
            </a:r>
          </a:p>
          <a:p>
            <a:r>
              <a:rPr lang="en-US"/>
              <a:t>Non-orthogonal projections</a:t>
            </a:r>
          </a:p>
          <a:p>
            <a:r>
              <a:rPr lang="en-US"/>
              <a:t>Favored for structure discovery</a:t>
            </a:r>
          </a:p>
          <a:p>
            <a:endParaRPr lang="en-US"/>
          </a:p>
          <a:p>
            <a:r>
              <a:rPr lang="en-US" b="1">
                <a:solidFill>
                  <a:srgbClr val="008000"/>
                </a:solidFill>
              </a:rPr>
              <a:t>Non-linear dimension reduction:</a:t>
            </a:r>
          </a:p>
          <a:p>
            <a:r>
              <a:rPr lang="en-US"/>
              <a:t>Lower-dimensional representation</a:t>
            </a:r>
          </a:p>
          <a:p>
            <a:r>
              <a:rPr lang="en-US"/>
              <a:t>Interpretable w.r.t. Non-linear transformation</a:t>
            </a:r>
          </a:p>
          <a:p>
            <a:r>
              <a:rPr lang="en-US"/>
              <a:t>1 to 3 orders of magnitude more computation</a:t>
            </a:r>
          </a:p>
          <a:p>
            <a:r>
              <a:rPr lang="en-US"/>
              <a:t>Favored for prediction or classification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86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84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875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474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87347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ln/>
        </p:spPr>
        <p:txBody>
          <a:bodyPr lIns="86493" tIns="43247" rIns="86493" bIns="43247"/>
          <a:lstStyle/>
          <a:p>
            <a:fld id="{B3812100-5217-4033-B8EA-BF311626A3D0}" type="slidenum">
              <a:rPr lang="en-US"/>
              <a:pPr/>
              <a:t>71</a:t>
            </a:fld>
            <a:endParaRPr lang="en-US"/>
          </a:p>
        </p:txBody>
      </p:sp>
      <p:sp>
        <p:nvSpPr>
          <p:cNvPr id="429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7763" y="687388"/>
            <a:ext cx="4568825" cy="3427412"/>
          </a:xfrm>
          <a:ln/>
        </p:spPr>
      </p:sp>
      <p:sp>
        <p:nvSpPr>
          <p:cNvPr id="429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2191"/>
            <a:ext cx="5030391" cy="4113893"/>
          </a:xfrm>
        </p:spPr>
        <p:txBody>
          <a:bodyPr lIns="89886" tIns="44943" rIns="89886" bIns="44943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414" y="8685894"/>
            <a:ext cx="2972098" cy="456595"/>
          </a:xfrm>
          <a:prstGeom prst="rect">
            <a:avLst/>
          </a:prstGeom>
          <a:ln/>
        </p:spPr>
        <p:txBody>
          <a:bodyPr lIns="86493" tIns="43247" rIns="86493" bIns="43247"/>
          <a:lstStyle/>
          <a:p>
            <a:fld id="{820B5FB7-7664-49D7-80D9-73BE3C3CA496}" type="slidenum">
              <a:rPr lang="en-US"/>
              <a:pPr/>
              <a:t>74</a:t>
            </a:fld>
            <a:endParaRPr lang="en-US"/>
          </a:p>
        </p:txBody>
      </p:sp>
      <p:sp>
        <p:nvSpPr>
          <p:cNvPr id="435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Give an example</a:t>
            </a:r>
          </a:p>
          <a:p>
            <a:r>
              <a:rPr lang="en-US"/>
              <a:t>What types of standardization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6175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6175" y="685800"/>
            <a:ext cx="457041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22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1813"/>
            <a:ext cx="5029200" cy="41163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867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6175" y="685800"/>
            <a:ext cx="4570413" cy="3427413"/>
          </a:xfrm>
          <a:ln/>
        </p:spPr>
      </p:sp>
      <p:sp>
        <p:nvSpPr>
          <p:cNvPr id="77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 lIns="89893" tIns="44945" rIns="89893" bIns="44945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F16DEE-3F1E-49F7-BE0E-FA48682C5FC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D9DF5-A651-4F9E-AE00-BEF2C610B22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F01318-763B-4E2E-9748-C594827635E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150" y="1435100"/>
            <a:ext cx="3802063" cy="4965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435100"/>
            <a:ext cx="3803650" cy="49657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4535F3-3587-4332-9D85-3657B3DBF6E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1E9356-39FB-41BE-B044-6949722A4B8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77650C-2EA4-4A93-9886-20D222F7259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DBC928-2916-407F-B01B-097F41EE731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8A6DDC-37B9-46B9-AB06-38F4D06E31C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6F7956-BA33-40D3-B2C7-99044080FC9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FB6816-331F-42B3-937D-F9ABFA7F7C4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79375"/>
            <a:ext cx="2133600" cy="63214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79375"/>
            <a:ext cx="6248400" cy="63214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6BDF5D-406E-443D-894F-1E02BB619A1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 Third Level</a:t>
            </a:r>
          </a:p>
        </p:txBody>
      </p:sp>
      <p:grpSp>
        <p:nvGrpSpPr>
          <p:cNvPr id="1040" name="Group 16"/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41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12C2E9">
                    <a:gamma/>
                    <a:shade val="80000"/>
                    <a:invGamma/>
                  </a:srgbClr>
                </a:gs>
                <a:gs pos="50000">
                  <a:srgbClr val="12C2E9"/>
                </a:gs>
                <a:gs pos="100000">
                  <a:srgbClr val="12C2E9">
                    <a:gamma/>
                    <a:shade val="80000"/>
                    <a:invGamma/>
                  </a:srgbClr>
                </a:gs>
              </a:gsLst>
              <a:lin ang="540000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2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FF00FF">
                    <a:gamma/>
                    <a:shade val="69804"/>
                    <a:invGamma/>
                  </a:srgbClr>
                </a:gs>
                <a:gs pos="50000">
                  <a:srgbClr val="FF00FF"/>
                </a:gs>
                <a:gs pos="100000">
                  <a:srgbClr val="FF00FF">
                    <a:gamma/>
                    <a:shade val="69804"/>
                    <a:invGamma/>
                  </a:srgbClr>
                </a:gs>
              </a:gsLst>
              <a:lin ang="0" scaled="1"/>
            </a:gra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043" name="Group 19"/>
          <p:cNvGrpSpPr>
            <a:grpSpLocks/>
          </p:cNvGrpSpPr>
          <p:nvPr userDrawn="1"/>
        </p:nvGrpSpPr>
        <p:grpSpPr bwMode="auto">
          <a:xfrm>
            <a:off x="381000" y="6400800"/>
            <a:ext cx="8382000" cy="304800"/>
            <a:chOff x="288" y="3408"/>
            <a:chExt cx="5280" cy="192"/>
          </a:xfrm>
        </p:grpSpPr>
        <p:sp>
          <p:nvSpPr>
            <p:cNvPr id="1044" name="Rectangle 20"/>
            <p:cNvSpPr>
              <a:spLocks noChangeArrowheads="1"/>
            </p:cNvSpPr>
            <p:nvPr/>
          </p:nvSpPr>
          <p:spPr bwMode="auto">
            <a:xfrm>
              <a:off x="288" y="3408"/>
              <a:ext cx="5280" cy="1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5" name="Rectangle 21"/>
            <p:cNvSpPr>
              <a:spLocks noChangeArrowheads="1"/>
            </p:cNvSpPr>
            <p:nvPr/>
          </p:nvSpPr>
          <p:spPr bwMode="auto">
            <a:xfrm>
              <a:off x="288" y="3408"/>
              <a:ext cx="5269" cy="16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0" tIns="0" rIns="0" bIns="0" anchor="b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en-US" sz="1200" b="0"/>
                <a:t>© Tan,Steinbach, Kumar 	    	Introduction to Data Mining        		      4/18/2004               </a:t>
              </a:r>
              <a:fld id="{69740CBC-9822-40A7-91DA-61706C5ABC8D}" type="slidenum">
                <a:rPr lang="en-US" sz="1200" b="0"/>
                <a:pPr>
                  <a:lnSpc>
                    <a:spcPts val="2000"/>
                  </a:lnSpc>
                </a:pPr>
                <a:t>‹#›</a:t>
              </a:fld>
              <a:r>
                <a:rPr lang="en-US" sz="1200" b="0"/>
                <a:t> 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72" r:id="rId12"/>
  </p:sldLayoutIdLst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charset="0"/>
        <a:buChar char="–"/>
        <a:defRPr sz="24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b="0">
                <a:latin typeface="Times New Roman" pitchFamily="18" charset="0"/>
              </a:defRPr>
            </a:lvl1pPr>
          </a:lstStyle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90931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b="0">
                <a:latin typeface="Times New Roman" pitchFamily="18" charset="0"/>
              </a:defRPr>
            </a:lvl1pPr>
          </a:lstStyle>
          <a:p>
            <a:fld id="{B2573FFC-FC9F-483D-BB65-EB36B69F091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09317" name="Rectangle 5"/>
          <p:cNvSpPr>
            <a:spLocks noChangeArrowheads="1"/>
          </p:cNvSpPr>
          <p:nvPr/>
        </p:nvSpPr>
        <p:spPr bwMode="auto">
          <a:xfrm>
            <a:off x="0" y="12700"/>
            <a:ext cx="9131300" cy="68453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FFFFFF">
                  <a:gamma/>
                  <a:tint val="0"/>
                  <a:invGamma/>
                </a:srgbClr>
              </a:gs>
            </a:gsLst>
            <a:path path="rect">
              <a:fillToRect l="100000" t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9318" name="Rectangle 6"/>
          <p:cNvSpPr>
            <a:spLocks noChangeArrowheads="1"/>
          </p:cNvSpPr>
          <p:nvPr/>
        </p:nvSpPr>
        <p:spPr bwMode="auto">
          <a:xfrm>
            <a:off x="6350" y="6350"/>
            <a:ext cx="86106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9319" name="Rectangle 7"/>
          <p:cNvSpPr>
            <a:spLocks noChangeArrowheads="1"/>
          </p:cNvSpPr>
          <p:nvPr/>
        </p:nvSpPr>
        <p:spPr bwMode="auto">
          <a:xfrm>
            <a:off x="233363" y="1273175"/>
            <a:ext cx="8669337" cy="85725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9320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79375"/>
            <a:ext cx="853440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09321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92150" y="1435100"/>
            <a:ext cx="7758113" cy="496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09322" name="Rectangle 10"/>
          <p:cNvSpPr>
            <a:spLocks noChangeArrowheads="1"/>
          </p:cNvSpPr>
          <p:nvPr/>
        </p:nvSpPr>
        <p:spPr bwMode="auto">
          <a:xfrm>
            <a:off x="6629400" y="6477000"/>
            <a:ext cx="2286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r>
              <a:rPr lang="en-US" sz="800" i="1"/>
              <a:t>Lecture 2 – January 17, 2008</a:t>
            </a:r>
          </a:p>
          <a:p>
            <a:r>
              <a:rPr lang="en-US" sz="800" i="1"/>
              <a:t>Jon Doyle </a:t>
            </a:r>
            <a:r>
              <a:rPr lang="en-US" sz="800" i="1">
                <a:cs typeface="Arial" charset="0"/>
              </a:rPr>
              <a:t>© 2008</a:t>
            </a:r>
            <a:endParaRPr lang="en-US" sz="800" i="1"/>
          </a:p>
        </p:txBody>
      </p:sp>
      <p:sp>
        <p:nvSpPr>
          <p:cNvPr id="909323" name="Rectangle 11"/>
          <p:cNvSpPr>
            <a:spLocks noChangeArrowheads="1"/>
          </p:cNvSpPr>
          <p:nvPr/>
        </p:nvSpPr>
        <p:spPr bwMode="auto">
          <a:xfrm>
            <a:off x="8802688" y="6534150"/>
            <a:ext cx="32385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/>
            <a:fld id="{AC790700-66A3-4F5D-8828-A6931B9E4FA7}" type="slidenum">
              <a:rPr lang="en-US" sz="900" b="0"/>
              <a:pPr algn="ctr"/>
              <a:t>‹#›</a:t>
            </a:fld>
            <a:endParaRPr lang="en-US" sz="900" b="0"/>
          </a:p>
        </p:txBody>
      </p:sp>
      <p:sp>
        <p:nvSpPr>
          <p:cNvPr id="909324" name="Line 12"/>
          <p:cNvSpPr>
            <a:spLocks noChangeShapeType="1"/>
          </p:cNvSpPr>
          <p:nvPr/>
        </p:nvSpPr>
        <p:spPr bwMode="auto">
          <a:xfrm>
            <a:off x="228600" y="6477000"/>
            <a:ext cx="8686800" cy="0"/>
          </a:xfrm>
          <a:prstGeom prst="line">
            <a:avLst/>
          </a:prstGeom>
          <a:noFill/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09325" name="Text Box 13"/>
          <p:cNvSpPr txBox="1">
            <a:spLocks noChangeArrowheads="1"/>
          </p:cNvSpPr>
          <p:nvPr/>
        </p:nvSpPr>
        <p:spPr bwMode="auto">
          <a:xfrm>
            <a:off x="228600" y="6477000"/>
            <a:ext cx="2209800" cy="304800"/>
          </a:xfrm>
          <a:prstGeom prst="rect">
            <a:avLst/>
          </a:prstGeom>
          <a:solidFill>
            <a:schemeClr val="hlink"/>
          </a:solidFill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NC STATE</a:t>
            </a:r>
            <a:r>
              <a:rPr lang="en-US" b="0">
                <a:solidFill>
                  <a:schemeClr val="bg1"/>
                </a:solidFill>
              </a:rPr>
              <a:t>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Monotype Sort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Monotype Sorts" pitchFamily="2" charset="2"/>
        <a:buChar char="l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Char char="–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Monotype Sorts" pitchFamily="2" charset="2"/>
        <a:buChar char="n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Monotype Sorts" pitchFamily="2" charset="2"/>
        <a:buChar char="l"/>
        <a:defRPr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Monotype Sort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Monotype Sort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Monotype Sort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Monotype Sort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Microsoft_Office_Word_97_-_2003_Document2.doc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oleObject" Target="../embeddings/oleObject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3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Microsoft_Office_Word_97_-_2003_Document3.doc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Microsoft_Office_Word_97_-_2003_Document1.doc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oleObject" Target="../embeddings/Microsoft_Office_Word_97_-_2003_Document4.doc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oleObject" Target="../embeddings/oleObject8.bin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2.bin"/><Relationship Id="rId5" Type="http://schemas.openxmlformats.org/officeDocument/2006/relationships/oleObject" Target="../embeddings/oleObject11.bin"/><Relationship Id="rId4" Type="http://schemas.openxmlformats.org/officeDocument/2006/relationships/oleObject" Target="../embeddings/oleObject10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8.bin"/><Relationship Id="rId5" Type="http://schemas.openxmlformats.org/officeDocument/2006/relationships/oleObject" Target="../embeddings/oleObject17.bin"/><Relationship Id="rId4" Type="http://schemas.openxmlformats.org/officeDocument/2006/relationships/oleObject" Target="../embeddings/oleObject16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7" Type="http://schemas.openxmlformats.org/officeDocument/2006/relationships/image" Target="../media/image55.wmf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notesSlide" Target="../notesSlides/notesSlide35.xml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3.bin"/><Relationship Id="rId5" Type="http://schemas.openxmlformats.org/officeDocument/2006/relationships/oleObject" Target="../embeddings/oleObject22.bin"/><Relationship Id="rId10" Type="http://schemas.openxmlformats.org/officeDocument/2006/relationships/oleObject" Target="../embeddings/oleObject27.bin"/><Relationship Id="rId4" Type="http://schemas.openxmlformats.org/officeDocument/2006/relationships/oleObject" Target="../embeddings/oleObject21.bin"/><Relationship Id="rId9" Type="http://schemas.openxmlformats.org/officeDocument/2006/relationships/oleObject" Target="../embeddings/oleObject26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7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oleObject30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Excel_97-2003_Worksheet5.xls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Microsoft_Office_Excel_97-2003_Worksheet8.xls"/><Relationship Id="rId5" Type="http://schemas.openxmlformats.org/officeDocument/2006/relationships/oleObject" Target="../embeddings/Microsoft_Office_Excel_97-2003_Worksheet7.xls"/><Relationship Id="rId4" Type="http://schemas.openxmlformats.org/officeDocument/2006/relationships/oleObject" Target="../embeddings/Microsoft_Office_Excel_97-2003_Worksheet6.xls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84.png"/><Relationship Id="rId4" Type="http://schemas.openxmlformats.org/officeDocument/2006/relationships/oleObject" Target="../embeddings/oleObject32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5.jpeg"/><Relationship Id="rId5" Type="http://schemas.openxmlformats.org/officeDocument/2006/relationships/image" Target="../media/image84.png"/><Relationship Id="rId4" Type="http://schemas.openxmlformats.org/officeDocument/2006/relationships/oleObject" Target="../embeddings/oleObject34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35.bin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9.bin"/><Relationship Id="rId5" Type="http://schemas.openxmlformats.org/officeDocument/2006/relationships/oleObject" Target="../embeddings/oleObject38.bin"/><Relationship Id="rId4" Type="http://schemas.openxmlformats.org/officeDocument/2006/relationships/oleObject" Target="../embeddings/oleObject37.bin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oleObject" Target="../embeddings/oleObject43.bin"/><Relationship Id="rId4" Type="http://schemas.openxmlformats.org/officeDocument/2006/relationships/oleObject" Target="../embeddings/oleObject42.bin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oleObject" Target="../embeddings/oleObject47.bin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763000" cy="838200"/>
          </a:xfrm>
        </p:spPr>
        <p:txBody>
          <a:bodyPr/>
          <a:lstStyle/>
          <a:p>
            <a:pPr algn="ctr"/>
            <a:r>
              <a:rPr lang="en-US"/>
              <a:t>Data Mining: Data</a:t>
            </a:r>
            <a:endParaRPr lang="en-US" sz="2800"/>
          </a:p>
        </p:txBody>
      </p:sp>
      <p:sp>
        <p:nvSpPr>
          <p:cNvPr id="862211" name="Rectangle 3"/>
          <p:cNvSpPr>
            <a:spLocks noChangeArrowheads="1"/>
          </p:cNvSpPr>
          <p:nvPr/>
        </p:nvSpPr>
        <p:spPr bwMode="auto">
          <a:xfrm>
            <a:off x="381000" y="1706563"/>
            <a:ext cx="8153400" cy="430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200" b="0"/>
              <a:t>Lecture Notes for Chapter 2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sz="3200" b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200" b="0"/>
              <a:t>Introduction to Data Mining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800" b="0"/>
              <a:t>by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800" b="0"/>
              <a:t>Tan, Steinbach, Kumar</a:t>
            </a:r>
          </a:p>
          <a:p>
            <a:pPr algn="ctr"/>
            <a:endParaRPr lang="en-US" sz="1600" b="0">
              <a:solidFill>
                <a:srgbClr val="0000FF"/>
              </a:solidFill>
            </a:endParaRPr>
          </a:p>
          <a:p>
            <a:pPr algn="ctr"/>
            <a:endParaRPr lang="en-US" sz="1600" b="0">
              <a:solidFill>
                <a:srgbClr val="0000FF"/>
              </a:solidFill>
            </a:endParaRPr>
          </a:p>
          <a:p>
            <a:pPr algn="ctr"/>
            <a:endParaRPr lang="en-US" sz="1600" b="0"/>
          </a:p>
          <a:p>
            <a:pPr algn="ctr"/>
            <a:endParaRPr lang="en-US" sz="1600" b="0"/>
          </a:p>
          <a:p>
            <a:pPr algn="ctr"/>
            <a:endParaRPr lang="en-US" sz="1600" b="0"/>
          </a:p>
          <a:p>
            <a:endParaRPr lang="en-US" sz="2000" b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2818" name="Group 2"/>
          <p:cNvGrpSpPr>
            <a:grpSpLocks/>
          </p:cNvGrpSpPr>
          <p:nvPr/>
        </p:nvGrpSpPr>
        <p:grpSpPr bwMode="auto">
          <a:xfrm>
            <a:off x="685800" y="304800"/>
            <a:ext cx="7924800" cy="6276975"/>
            <a:chOff x="-2" y="-2"/>
            <a:chExt cx="3761" cy="4164"/>
          </a:xfrm>
        </p:grpSpPr>
        <p:grpSp>
          <p:nvGrpSpPr>
            <p:cNvPr id="802819" name="Group 3"/>
            <p:cNvGrpSpPr>
              <a:grpSpLocks/>
            </p:cNvGrpSpPr>
            <p:nvPr/>
          </p:nvGrpSpPr>
          <p:grpSpPr bwMode="auto">
            <a:xfrm>
              <a:off x="0" y="0"/>
              <a:ext cx="3757" cy="4160"/>
              <a:chOff x="0" y="0"/>
              <a:chExt cx="3757" cy="4160"/>
            </a:xfrm>
          </p:grpSpPr>
          <p:grpSp>
            <p:nvGrpSpPr>
              <p:cNvPr id="802820" name="Group 4"/>
              <p:cNvGrpSpPr>
                <a:grpSpLocks/>
              </p:cNvGrpSpPr>
              <p:nvPr/>
            </p:nvGrpSpPr>
            <p:grpSpPr bwMode="auto">
              <a:xfrm>
                <a:off x="0" y="0"/>
                <a:ext cx="684" cy="596"/>
                <a:chOff x="0" y="0"/>
                <a:chExt cx="684" cy="596"/>
              </a:xfrm>
            </p:grpSpPr>
            <p:sp>
              <p:nvSpPr>
                <p:cNvPr id="802821" name="Rectangle 5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84" cy="596"/>
                </a:xfrm>
                <a:prstGeom prst="rect">
                  <a:avLst/>
                </a:prstGeom>
                <a:solidFill>
                  <a:srgbClr val="CC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802822" name="Group 6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684" cy="596"/>
                  <a:chOff x="0" y="0"/>
                  <a:chExt cx="684" cy="596"/>
                </a:xfrm>
              </p:grpSpPr>
              <p:sp>
                <p:nvSpPr>
                  <p:cNvPr id="802823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0"/>
                    <a:ext cx="598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algn="ctr" eaLnBrk="1" hangingPunct="1"/>
                    <a:r>
                      <a:rPr lang="en-US" sz="1800">
                        <a:latin typeface="Times New Roman" pitchFamily="18" charset="0"/>
                        <a:cs typeface="Times New Roman" pitchFamily="18" charset="0"/>
                      </a:rPr>
                      <a:t>Attribute Level</a:t>
                    </a:r>
                    <a:endParaRPr lang="en-US" sz="1800" b="0">
                      <a:latin typeface="Times New Roman" pitchFamily="18" charset="0"/>
                      <a:cs typeface="Times New Roman" pitchFamily="18" charset="0"/>
                    </a:endParaRPr>
                  </a:p>
                  <a:p>
                    <a:pPr algn="ctr"/>
                    <a:endParaRPr lang="en-US" sz="1800" b="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802824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684" cy="59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802825" name="Group 9"/>
              <p:cNvGrpSpPr>
                <a:grpSpLocks/>
              </p:cNvGrpSpPr>
              <p:nvPr/>
            </p:nvGrpSpPr>
            <p:grpSpPr bwMode="auto">
              <a:xfrm>
                <a:off x="684" y="0"/>
                <a:ext cx="1691" cy="596"/>
                <a:chOff x="684" y="0"/>
                <a:chExt cx="1691" cy="596"/>
              </a:xfrm>
            </p:grpSpPr>
            <p:sp>
              <p:nvSpPr>
                <p:cNvPr id="802826" name="Rectangle 10"/>
                <p:cNvSpPr>
                  <a:spLocks noChangeArrowheads="1"/>
                </p:cNvSpPr>
                <p:nvPr/>
              </p:nvSpPr>
              <p:spPr bwMode="auto">
                <a:xfrm>
                  <a:off x="684" y="0"/>
                  <a:ext cx="1691" cy="596"/>
                </a:xfrm>
                <a:prstGeom prst="rect">
                  <a:avLst/>
                </a:prstGeom>
                <a:solidFill>
                  <a:srgbClr val="CC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802827" name="Group 11"/>
                <p:cNvGrpSpPr>
                  <a:grpSpLocks/>
                </p:cNvGrpSpPr>
                <p:nvPr/>
              </p:nvGrpSpPr>
              <p:grpSpPr bwMode="auto">
                <a:xfrm>
                  <a:off x="684" y="0"/>
                  <a:ext cx="1691" cy="596"/>
                  <a:chOff x="684" y="0"/>
                  <a:chExt cx="1691" cy="596"/>
                </a:xfrm>
              </p:grpSpPr>
              <p:sp>
                <p:nvSpPr>
                  <p:cNvPr id="802828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727" y="0"/>
                    <a:ext cx="1605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algn="ctr" eaLnBrk="1" hangingPunct="1"/>
                    <a:r>
                      <a:rPr lang="en-US" sz="1800">
                        <a:latin typeface="Times New Roman" pitchFamily="18" charset="0"/>
                        <a:cs typeface="Times New Roman" pitchFamily="18" charset="0"/>
                      </a:rPr>
                      <a:t>Transformation</a:t>
                    </a:r>
                    <a:endParaRPr lang="en-US" sz="1800" b="0">
                      <a:latin typeface="Times New Roman" pitchFamily="18" charset="0"/>
                      <a:cs typeface="Times New Roman" pitchFamily="18" charset="0"/>
                    </a:endParaRPr>
                  </a:p>
                  <a:p>
                    <a:pPr algn="ctr"/>
                    <a:endParaRPr lang="en-US" sz="1800" b="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802829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684" y="0"/>
                    <a:ext cx="1691" cy="59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802830" name="Group 14"/>
              <p:cNvGrpSpPr>
                <a:grpSpLocks/>
              </p:cNvGrpSpPr>
              <p:nvPr/>
            </p:nvGrpSpPr>
            <p:grpSpPr bwMode="auto">
              <a:xfrm>
                <a:off x="2375" y="0"/>
                <a:ext cx="1382" cy="596"/>
                <a:chOff x="2375" y="0"/>
                <a:chExt cx="1382" cy="596"/>
              </a:xfrm>
            </p:grpSpPr>
            <p:sp>
              <p:nvSpPr>
                <p:cNvPr id="802831" name="Rectangle 15"/>
                <p:cNvSpPr>
                  <a:spLocks noChangeArrowheads="1"/>
                </p:cNvSpPr>
                <p:nvPr/>
              </p:nvSpPr>
              <p:spPr bwMode="auto">
                <a:xfrm>
                  <a:off x="2375" y="0"/>
                  <a:ext cx="1382" cy="596"/>
                </a:xfrm>
                <a:prstGeom prst="rect">
                  <a:avLst/>
                </a:prstGeom>
                <a:solidFill>
                  <a:srgbClr val="CC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802832" name="Group 16"/>
                <p:cNvGrpSpPr>
                  <a:grpSpLocks/>
                </p:cNvGrpSpPr>
                <p:nvPr/>
              </p:nvGrpSpPr>
              <p:grpSpPr bwMode="auto">
                <a:xfrm>
                  <a:off x="2375" y="0"/>
                  <a:ext cx="1382" cy="596"/>
                  <a:chOff x="2375" y="0"/>
                  <a:chExt cx="1382" cy="596"/>
                </a:xfrm>
              </p:grpSpPr>
              <p:sp>
                <p:nvSpPr>
                  <p:cNvPr id="802833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418" y="0"/>
                    <a:ext cx="1296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algn="ctr" eaLnBrk="1" hangingPunct="1"/>
                    <a:r>
                      <a:rPr lang="en-US" sz="1800">
                        <a:latin typeface="Times New Roman" pitchFamily="18" charset="0"/>
                        <a:cs typeface="Times New Roman" pitchFamily="18" charset="0"/>
                      </a:rPr>
                      <a:t>Comments</a:t>
                    </a:r>
                    <a:endParaRPr lang="en-US" sz="1800" b="0">
                      <a:latin typeface="Times New Roman" pitchFamily="18" charset="0"/>
                      <a:cs typeface="Times New Roman" pitchFamily="18" charset="0"/>
                    </a:endParaRPr>
                  </a:p>
                  <a:p>
                    <a:pPr algn="ctr"/>
                    <a:endParaRPr lang="en-US" sz="1800" b="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802834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375" y="0"/>
                    <a:ext cx="1382" cy="59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802835" name="Group 19"/>
              <p:cNvGrpSpPr>
                <a:grpSpLocks/>
              </p:cNvGrpSpPr>
              <p:nvPr/>
            </p:nvGrpSpPr>
            <p:grpSpPr bwMode="auto">
              <a:xfrm>
                <a:off x="0" y="596"/>
                <a:ext cx="684" cy="824"/>
                <a:chOff x="0" y="596"/>
                <a:chExt cx="684" cy="824"/>
              </a:xfrm>
            </p:grpSpPr>
            <p:sp>
              <p:nvSpPr>
                <p:cNvPr id="802836" name="Rectangle 20"/>
                <p:cNvSpPr>
                  <a:spLocks noChangeArrowheads="1"/>
                </p:cNvSpPr>
                <p:nvPr/>
              </p:nvSpPr>
              <p:spPr bwMode="auto">
                <a:xfrm>
                  <a:off x="43" y="596"/>
                  <a:ext cx="598" cy="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 eaLnBrk="1" hangingPunct="1"/>
                  <a:r>
                    <a:rPr lang="en-US" sz="1800" b="0">
                      <a:latin typeface="Times New Roman" pitchFamily="18" charset="0"/>
                      <a:cs typeface="Times New Roman" pitchFamily="18" charset="0"/>
                    </a:rPr>
                    <a:t>Nominal</a:t>
                  </a:r>
                </a:p>
                <a:p>
                  <a:pPr algn="ctr"/>
                  <a:endParaRPr lang="en-US" sz="2400" b="0">
                    <a:latin typeface="Times New Roman" pitchFamily="18" charset="0"/>
                  </a:endParaRPr>
                </a:p>
              </p:txBody>
            </p:sp>
            <p:sp>
              <p:nvSpPr>
                <p:cNvPr id="802837" name="Rectangle 21"/>
                <p:cNvSpPr>
                  <a:spLocks noChangeArrowheads="1"/>
                </p:cNvSpPr>
                <p:nvPr/>
              </p:nvSpPr>
              <p:spPr bwMode="auto">
                <a:xfrm>
                  <a:off x="0" y="596"/>
                  <a:ext cx="684" cy="82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2838" name="Group 22"/>
              <p:cNvGrpSpPr>
                <a:grpSpLocks/>
              </p:cNvGrpSpPr>
              <p:nvPr/>
            </p:nvGrpSpPr>
            <p:grpSpPr bwMode="auto">
              <a:xfrm>
                <a:off x="684" y="596"/>
                <a:ext cx="1691" cy="824"/>
                <a:chOff x="684" y="596"/>
                <a:chExt cx="1691" cy="824"/>
              </a:xfrm>
            </p:grpSpPr>
            <p:sp>
              <p:nvSpPr>
                <p:cNvPr id="802839" name="Rectangle 23"/>
                <p:cNvSpPr>
                  <a:spLocks noChangeArrowheads="1"/>
                </p:cNvSpPr>
                <p:nvPr/>
              </p:nvSpPr>
              <p:spPr bwMode="auto">
                <a:xfrm>
                  <a:off x="727" y="596"/>
                  <a:ext cx="1605" cy="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/>
                  <a:r>
                    <a:rPr lang="en-US" sz="1800" b="0">
                      <a:latin typeface="Times New Roman" pitchFamily="18" charset="0"/>
                      <a:ea typeface="MS Mincho" pitchFamily="49" charset="-128"/>
                    </a:rPr>
                    <a:t>Any permutation of values</a:t>
                  </a:r>
                  <a:endParaRPr lang="en-US" sz="1800" b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1800" b="0">
                    <a:latin typeface="Times New Roman" pitchFamily="18" charset="0"/>
                  </a:endParaRPr>
                </a:p>
              </p:txBody>
            </p:sp>
            <p:sp>
              <p:nvSpPr>
                <p:cNvPr id="802840" name="Rectangle 24"/>
                <p:cNvSpPr>
                  <a:spLocks noChangeArrowheads="1"/>
                </p:cNvSpPr>
                <p:nvPr/>
              </p:nvSpPr>
              <p:spPr bwMode="auto">
                <a:xfrm>
                  <a:off x="684" y="596"/>
                  <a:ext cx="1691" cy="82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2841" name="Group 25"/>
              <p:cNvGrpSpPr>
                <a:grpSpLocks/>
              </p:cNvGrpSpPr>
              <p:nvPr/>
            </p:nvGrpSpPr>
            <p:grpSpPr bwMode="auto">
              <a:xfrm>
                <a:off x="2375" y="596"/>
                <a:ext cx="1382" cy="824"/>
                <a:chOff x="2375" y="596"/>
                <a:chExt cx="1382" cy="824"/>
              </a:xfrm>
            </p:grpSpPr>
            <p:sp>
              <p:nvSpPr>
                <p:cNvPr id="802842" name="Rectangle 26"/>
                <p:cNvSpPr>
                  <a:spLocks noChangeArrowheads="1"/>
                </p:cNvSpPr>
                <p:nvPr/>
              </p:nvSpPr>
              <p:spPr bwMode="auto">
                <a:xfrm>
                  <a:off x="2418" y="596"/>
                  <a:ext cx="1296" cy="82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/>
                  <a:r>
                    <a:rPr lang="en-US" sz="1800" b="0">
                      <a:latin typeface="Times New Roman" pitchFamily="18" charset="0"/>
                      <a:cs typeface="Times New Roman" pitchFamily="18" charset="0"/>
                    </a:rPr>
                    <a:t>If all employee ID numbers were reassigned, would it make any difference?</a:t>
                  </a:r>
                </a:p>
                <a:p>
                  <a:endParaRPr lang="en-US" sz="2400" b="0">
                    <a:latin typeface="Times New Roman" pitchFamily="18" charset="0"/>
                  </a:endParaRPr>
                </a:p>
              </p:txBody>
            </p:sp>
            <p:sp>
              <p:nvSpPr>
                <p:cNvPr id="802843" name="Rectangle 27"/>
                <p:cNvSpPr>
                  <a:spLocks noChangeArrowheads="1"/>
                </p:cNvSpPr>
                <p:nvPr/>
              </p:nvSpPr>
              <p:spPr bwMode="auto">
                <a:xfrm>
                  <a:off x="2375" y="596"/>
                  <a:ext cx="1382" cy="82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2844" name="Group 28"/>
              <p:cNvGrpSpPr>
                <a:grpSpLocks/>
              </p:cNvGrpSpPr>
              <p:nvPr/>
            </p:nvGrpSpPr>
            <p:grpSpPr bwMode="auto">
              <a:xfrm>
                <a:off x="0" y="1420"/>
                <a:ext cx="684" cy="1092"/>
                <a:chOff x="0" y="1420"/>
                <a:chExt cx="684" cy="1092"/>
              </a:xfrm>
            </p:grpSpPr>
            <p:sp>
              <p:nvSpPr>
                <p:cNvPr id="802845" name="Rectangle 29"/>
                <p:cNvSpPr>
                  <a:spLocks noChangeArrowheads="1"/>
                </p:cNvSpPr>
                <p:nvPr/>
              </p:nvSpPr>
              <p:spPr bwMode="auto">
                <a:xfrm>
                  <a:off x="43" y="1420"/>
                  <a:ext cx="598" cy="10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 eaLnBrk="1" hangingPunct="1"/>
                  <a:r>
                    <a:rPr lang="en-US" sz="1800" b="0">
                      <a:latin typeface="Times New Roman" pitchFamily="18" charset="0"/>
                      <a:cs typeface="Times New Roman" pitchFamily="18" charset="0"/>
                    </a:rPr>
                    <a:t>Ordinal</a:t>
                  </a:r>
                </a:p>
                <a:p>
                  <a:pPr algn="ctr"/>
                  <a:endParaRPr lang="en-US" sz="2400" b="0">
                    <a:latin typeface="Times New Roman" pitchFamily="18" charset="0"/>
                  </a:endParaRPr>
                </a:p>
              </p:txBody>
            </p:sp>
            <p:sp>
              <p:nvSpPr>
                <p:cNvPr id="802846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1420"/>
                  <a:ext cx="684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2847" name="Group 31"/>
              <p:cNvGrpSpPr>
                <a:grpSpLocks/>
              </p:cNvGrpSpPr>
              <p:nvPr/>
            </p:nvGrpSpPr>
            <p:grpSpPr bwMode="auto">
              <a:xfrm>
                <a:off x="684" y="1420"/>
                <a:ext cx="1691" cy="1092"/>
                <a:chOff x="684" y="1420"/>
                <a:chExt cx="1691" cy="1092"/>
              </a:xfrm>
            </p:grpSpPr>
            <p:sp>
              <p:nvSpPr>
                <p:cNvPr id="802848" name="Rectangle 32"/>
                <p:cNvSpPr>
                  <a:spLocks noChangeArrowheads="1"/>
                </p:cNvSpPr>
                <p:nvPr/>
              </p:nvSpPr>
              <p:spPr bwMode="auto">
                <a:xfrm>
                  <a:off x="727" y="1420"/>
                  <a:ext cx="1605" cy="10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/>
                  <a:r>
                    <a:rPr lang="en-US" sz="1800" b="0">
                      <a:latin typeface="Times New Roman" pitchFamily="18" charset="0"/>
                      <a:ea typeface="MS Mincho" pitchFamily="49" charset="-128"/>
                    </a:rPr>
                    <a:t>An order preserving change of values, i.e., </a:t>
                  </a:r>
                  <a:br>
                    <a:rPr lang="en-US" sz="1800" b="0">
                      <a:latin typeface="Times New Roman" pitchFamily="18" charset="0"/>
                      <a:ea typeface="MS Mincho" pitchFamily="49" charset="-128"/>
                    </a:rPr>
                  </a:br>
                  <a:r>
                    <a:rPr lang="en-US" sz="1800" b="0" i="1">
                      <a:latin typeface="Times New Roman" pitchFamily="18" charset="0"/>
                      <a:ea typeface="MS Mincho" pitchFamily="49" charset="-128"/>
                    </a:rPr>
                    <a:t>new_value = f(old_value) </a:t>
                  </a:r>
                  <a:br>
                    <a:rPr lang="en-US" sz="1800" b="0" i="1">
                      <a:latin typeface="Times New Roman" pitchFamily="18" charset="0"/>
                      <a:ea typeface="MS Mincho" pitchFamily="49" charset="-128"/>
                    </a:rPr>
                  </a:br>
                  <a:r>
                    <a:rPr lang="en-US" sz="1800" b="0">
                      <a:latin typeface="Times New Roman" pitchFamily="18" charset="0"/>
                      <a:ea typeface="MS Mincho" pitchFamily="49" charset="-128"/>
                    </a:rPr>
                    <a:t>where </a:t>
                  </a:r>
                  <a:r>
                    <a:rPr lang="en-US" sz="1800" b="0" i="1">
                      <a:latin typeface="Times New Roman" pitchFamily="18" charset="0"/>
                      <a:ea typeface="MS Mincho" pitchFamily="49" charset="-128"/>
                    </a:rPr>
                    <a:t>f</a:t>
                  </a:r>
                  <a:r>
                    <a:rPr lang="en-US" sz="1800" b="0">
                      <a:latin typeface="Times New Roman" pitchFamily="18" charset="0"/>
                      <a:ea typeface="MS Mincho" pitchFamily="49" charset="-128"/>
                    </a:rPr>
                    <a:t> is a monotonic function.</a:t>
                  </a:r>
                  <a:endParaRPr lang="en-US" sz="1800" b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1800" b="0">
                    <a:latin typeface="Times New Roman" pitchFamily="18" charset="0"/>
                  </a:endParaRPr>
                </a:p>
              </p:txBody>
            </p:sp>
            <p:sp>
              <p:nvSpPr>
                <p:cNvPr id="802849" name="Rectangle 33"/>
                <p:cNvSpPr>
                  <a:spLocks noChangeArrowheads="1"/>
                </p:cNvSpPr>
                <p:nvPr/>
              </p:nvSpPr>
              <p:spPr bwMode="auto">
                <a:xfrm>
                  <a:off x="684" y="1420"/>
                  <a:ext cx="1691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2850" name="Group 34"/>
              <p:cNvGrpSpPr>
                <a:grpSpLocks/>
              </p:cNvGrpSpPr>
              <p:nvPr/>
            </p:nvGrpSpPr>
            <p:grpSpPr bwMode="auto">
              <a:xfrm>
                <a:off x="2375" y="1420"/>
                <a:ext cx="1382" cy="1092"/>
                <a:chOff x="2375" y="1420"/>
                <a:chExt cx="1382" cy="1092"/>
              </a:xfrm>
            </p:grpSpPr>
            <p:sp>
              <p:nvSpPr>
                <p:cNvPr id="802851" name="Rectangle 35"/>
                <p:cNvSpPr>
                  <a:spLocks noChangeArrowheads="1"/>
                </p:cNvSpPr>
                <p:nvPr/>
              </p:nvSpPr>
              <p:spPr bwMode="auto">
                <a:xfrm>
                  <a:off x="2418" y="1420"/>
                  <a:ext cx="1296" cy="10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/>
                  <a:r>
                    <a:rPr lang="en-US" sz="1800" b="0">
                      <a:latin typeface="Times New Roman" pitchFamily="18" charset="0"/>
                      <a:cs typeface="Times New Roman" pitchFamily="18" charset="0"/>
                    </a:rPr>
                    <a:t>An attribute encompassing the notion of good, better best can be represented equally well by the values {1, 2, 3} or by { 0.5, 1, 10}.</a:t>
                  </a:r>
                </a:p>
                <a:p>
                  <a:endParaRPr lang="en-US" sz="1800" b="0">
                    <a:latin typeface="Times New Roman" pitchFamily="18" charset="0"/>
                  </a:endParaRPr>
                </a:p>
              </p:txBody>
            </p:sp>
            <p:sp>
              <p:nvSpPr>
                <p:cNvPr id="802852" name="Rectangle 36"/>
                <p:cNvSpPr>
                  <a:spLocks noChangeArrowheads="1"/>
                </p:cNvSpPr>
                <p:nvPr/>
              </p:nvSpPr>
              <p:spPr bwMode="auto">
                <a:xfrm>
                  <a:off x="2375" y="1420"/>
                  <a:ext cx="1382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2853" name="Group 37"/>
              <p:cNvGrpSpPr>
                <a:grpSpLocks/>
              </p:cNvGrpSpPr>
              <p:nvPr/>
            </p:nvGrpSpPr>
            <p:grpSpPr bwMode="auto">
              <a:xfrm>
                <a:off x="0" y="2512"/>
                <a:ext cx="684" cy="1092"/>
                <a:chOff x="0" y="2512"/>
                <a:chExt cx="684" cy="1092"/>
              </a:xfrm>
            </p:grpSpPr>
            <p:sp>
              <p:nvSpPr>
                <p:cNvPr id="802854" name="Rectangle 38"/>
                <p:cNvSpPr>
                  <a:spLocks noChangeArrowheads="1"/>
                </p:cNvSpPr>
                <p:nvPr/>
              </p:nvSpPr>
              <p:spPr bwMode="auto">
                <a:xfrm>
                  <a:off x="43" y="2512"/>
                  <a:ext cx="598" cy="10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 eaLnBrk="1" hangingPunct="1"/>
                  <a:r>
                    <a:rPr lang="en-US" sz="1800" b="0">
                      <a:latin typeface="Times New Roman" pitchFamily="18" charset="0"/>
                      <a:cs typeface="Times New Roman" pitchFamily="18" charset="0"/>
                    </a:rPr>
                    <a:t>Interval</a:t>
                  </a:r>
                </a:p>
                <a:p>
                  <a:pPr algn="ctr"/>
                  <a:endParaRPr lang="en-US" sz="2400" b="0">
                    <a:latin typeface="Times New Roman" pitchFamily="18" charset="0"/>
                  </a:endParaRPr>
                </a:p>
              </p:txBody>
            </p:sp>
            <p:sp>
              <p:nvSpPr>
                <p:cNvPr id="802855" name="Rectangle 39"/>
                <p:cNvSpPr>
                  <a:spLocks noChangeArrowheads="1"/>
                </p:cNvSpPr>
                <p:nvPr/>
              </p:nvSpPr>
              <p:spPr bwMode="auto">
                <a:xfrm>
                  <a:off x="0" y="2512"/>
                  <a:ext cx="684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2856" name="Group 40"/>
              <p:cNvGrpSpPr>
                <a:grpSpLocks/>
              </p:cNvGrpSpPr>
              <p:nvPr/>
            </p:nvGrpSpPr>
            <p:grpSpPr bwMode="auto">
              <a:xfrm>
                <a:off x="684" y="2512"/>
                <a:ext cx="1691" cy="1092"/>
                <a:chOff x="684" y="2512"/>
                <a:chExt cx="1691" cy="1092"/>
              </a:xfrm>
            </p:grpSpPr>
            <p:sp>
              <p:nvSpPr>
                <p:cNvPr id="802857" name="Rectangle 41"/>
                <p:cNvSpPr>
                  <a:spLocks noChangeArrowheads="1"/>
                </p:cNvSpPr>
                <p:nvPr/>
              </p:nvSpPr>
              <p:spPr bwMode="auto">
                <a:xfrm>
                  <a:off x="727" y="2512"/>
                  <a:ext cx="1605" cy="10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/>
                  <a:r>
                    <a:rPr lang="en-US" sz="1800" b="0" i="1">
                      <a:latin typeface="Times New Roman" pitchFamily="18" charset="0"/>
                      <a:ea typeface="MS Mincho" pitchFamily="49" charset="-128"/>
                    </a:rPr>
                    <a:t>new_value =a * old_value + b </a:t>
                  </a:r>
                  <a:r>
                    <a:rPr lang="en-US" sz="1800" b="0">
                      <a:latin typeface="Times New Roman" pitchFamily="18" charset="0"/>
                      <a:cs typeface="Times New Roman" pitchFamily="18" charset="0"/>
                    </a:rPr>
                    <a:t>where a and b are constants</a:t>
                  </a:r>
                </a:p>
                <a:p>
                  <a:endParaRPr lang="en-US" sz="1800" b="0">
                    <a:latin typeface="Times New Roman" pitchFamily="18" charset="0"/>
                  </a:endParaRPr>
                </a:p>
              </p:txBody>
            </p:sp>
            <p:sp>
              <p:nvSpPr>
                <p:cNvPr id="802858" name="Rectangle 42"/>
                <p:cNvSpPr>
                  <a:spLocks noChangeArrowheads="1"/>
                </p:cNvSpPr>
                <p:nvPr/>
              </p:nvSpPr>
              <p:spPr bwMode="auto">
                <a:xfrm>
                  <a:off x="684" y="2512"/>
                  <a:ext cx="1691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2859" name="Group 43"/>
              <p:cNvGrpSpPr>
                <a:grpSpLocks/>
              </p:cNvGrpSpPr>
              <p:nvPr/>
            </p:nvGrpSpPr>
            <p:grpSpPr bwMode="auto">
              <a:xfrm>
                <a:off x="2375" y="2512"/>
                <a:ext cx="1382" cy="1092"/>
                <a:chOff x="2375" y="2512"/>
                <a:chExt cx="1382" cy="1092"/>
              </a:xfrm>
            </p:grpSpPr>
            <p:sp>
              <p:nvSpPr>
                <p:cNvPr id="802860" name="Rectangle 44"/>
                <p:cNvSpPr>
                  <a:spLocks noChangeArrowheads="1"/>
                </p:cNvSpPr>
                <p:nvPr/>
              </p:nvSpPr>
              <p:spPr bwMode="auto">
                <a:xfrm>
                  <a:off x="2418" y="2512"/>
                  <a:ext cx="1296" cy="10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/>
                  <a:r>
                    <a:rPr lang="en-US" sz="1800" b="0">
                      <a:latin typeface="Times New Roman" pitchFamily="18" charset="0"/>
                      <a:cs typeface="Times New Roman" pitchFamily="18" charset="0"/>
                    </a:rPr>
                    <a:t>Thus, the Fahrenheit and Celsius temperature scales differ in terms of where their zero value is and the size of a unit (degree).</a:t>
                  </a:r>
                </a:p>
                <a:p>
                  <a:endParaRPr lang="en-US" sz="1800" b="0">
                    <a:latin typeface="Times New Roman" pitchFamily="18" charset="0"/>
                  </a:endParaRPr>
                </a:p>
              </p:txBody>
            </p:sp>
            <p:sp>
              <p:nvSpPr>
                <p:cNvPr id="802861" name="Rectangle 45"/>
                <p:cNvSpPr>
                  <a:spLocks noChangeArrowheads="1"/>
                </p:cNvSpPr>
                <p:nvPr/>
              </p:nvSpPr>
              <p:spPr bwMode="auto">
                <a:xfrm>
                  <a:off x="2375" y="2512"/>
                  <a:ext cx="1382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2862" name="Group 46"/>
              <p:cNvGrpSpPr>
                <a:grpSpLocks/>
              </p:cNvGrpSpPr>
              <p:nvPr/>
            </p:nvGrpSpPr>
            <p:grpSpPr bwMode="auto">
              <a:xfrm>
                <a:off x="0" y="3604"/>
                <a:ext cx="684" cy="556"/>
                <a:chOff x="0" y="3604"/>
                <a:chExt cx="684" cy="556"/>
              </a:xfrm>
            </p:grpSpPr>
            <p:sp>
              <p:nvSpPr>
                <p:cNvPr id="802863" name="Rectangle 47"/>
                <p:cNvSpPr>
                  <a:spLocks noChangeArrowheads="1"/>
                </p:cNvSpPr>
                <p:nvPr/>
              </p:nvSpPr>
              <p:spPr bwMode="auto">
                <a:xfrm>
                  <a:off x="43" y="3604"/>
                  <a:ext cx="598" cy="5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 eaLnBrk="1" hangingPunct="1"/>
                  <a:r>
                    <a:rPr lang="en-US" sz="1800" b="0">
                      <a:latin typeface="Times New Roman" pitchFamily="18" charset="0"/>
                      <a:cs typeface="Times New Roman" pitchFamily="18" charset="0"/>
                    </a:rPr>
                    <a:t>Ratio</a:t>
                  </a:r>
                </a:p>
                <a:p>
                  <a:pPr algn="ctr"/>
                  <a:endParaRPr lang="en-US" sz="2400" b="0">
                    <a:latin typeface="Times New Roman" pitchFamily="18" charset="0"/>
                  </a:endParaRPr>
                </a:p>
              </p:txBody>
            </p:sp>
            <p:sp>
              <p:nvSpPr>
                <p:cNvPr id="802864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3604"/>
                  <a:ext cx="684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2865" name="Group 49"/>
              <p:cNvGrpSpPr>
                <a:grpSpLocks/>
              </p:cNvGrpSpPr>
              <p:nvPr/>
            </p:nvGrpSpPr>
            <p:grpSpPr bwMode="auto">
              <a:xfrm>
                <a:off x="684" y="3604"/>
                <a:ext cx="1691" cy="556"/>
                <a:chOff x="684" y="3604"/>
                <a:chExt cx="1691" cy="556"/>
              </a:xfrm>
            </p:grpSpPr>
            <p:sp>
              <p:nvSpPr>
                <p:cNvPr id="802866" name="Rectangle 50"/>
                <p:cNvSpPr>
                  <a:spLocks noChangeArrowheads="1"/>
                </p:cNvSpPr>
                <p:nvPr/>
              </p:nvSpPr>
              <p:spPr bwMode="auto">
                <a:xfrm>
                  <a:off x="727" y="3604"/>
                  <a:ext cx="1605" cy="5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/>
                  <a:r>
                    <a:rPr lang="en-US" sz="1800" b="0" i="1">
                      <a:latin typeface="Times New Roman" pitchFamily="18" charset="0"/>
                      <a:ea typeface="MS Mincho" pitchFamily="49" charset="-128"/>
                    </a:rPr>
                    <a:t>new_value = a * old_value</a:t>
                  </a:r>
                  <a:endParaRPr lang="en-US" sz="1800" b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1800" b="0">
                    <a:latin typeface="Times New Roman" pitchFamily="18" charset="0"/>
                  </a:endParaRPr>
                </a:p>
              </p:txBody>
            </p:sp>
            <p:sp>
              <p:nvSpPr>
                <p:cNvPr id="802867" name="Rectangle 51"/>
                <p:cNvSpPr>
                  <a:spLocks noChangeArrowheads="1"/>
                </p:cNvSpPr>
                <p:nvPr/>
              </p:nvSpPr>
              <p:spPr bwMode="auto">
                <a:xfrm>
                  <a:off x="684" y="3604"/>
                  <a:ext cx="1691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2868" name="Group 52"/>
              <p:cNvGrpSpPr>
                <a:grpSpLocks/>
              </p:cNvGrpSpPr>
              <p:nvPr/>
            </p:nvGrpSpPr>
            <p:grpSpPr bwMode="auto">
              <a:xfrm>
                <a:off x="2375" y="3604"/>
                <a:ext cx="1382" cy="556"/>
                <a:chOff x="2375" y="3604"/>
                <a:chExt cx="1382" cy="556"/>
              </a:xfrm>
            </p:grpSpPr>
            <p:sp>
              <p:nvSpPr>
                <p:cNvPr id="802869" name="Rectangle 53"/>
                <p:cNvSpPr>
                  <a:spLocks noChangeArrowheads="1"/>
                </p:cNvSpPr>
                <p:nvPr/>
              </p:nvSpPr>
              <p:spPr bwMode="auto">
                <a:xfrm>
                  <a:off x="2418" y="3604"/>
                  <a:ext cx="1296" cy="55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/>
                  <a:r>
                    <a:rPr lang="en-US" sz="1800" b="0">
                      <a:latin typeface="Times New Roman" pitchFamily="18" charset="0"/>
                      <a:cs typeface="Times New Roman" pitchFamily="18" charset="0"/>
                    </a:rPr>
                    <a:t>Length can be measured in meters or feet.</a:t>
                  </a:r>
                </a:p>
                <a:p>
                  <a:endParaRPr lang="en-US" sz="1800" b="0">
                    <a:latin typeface="Times New Roman" pitchFamily="18" charset="0"/>
                  </a:endParaRPr>
                </a:p>
              </p:txBody>
            </p:sp>
            <p:sp>
              <p:nvSpPr>
                <p:cNvPr id="802870" name="Rectangle 54"/>
                <p:cNvSpPr>
                  <a:spLocks noChangeArrowheads="1"/>
                </p:cNvSpPr>
                <p:nvPr/>
              </p:nvSpPr>
              <p:spPr bwMode="auto">
                <a:xfrm>
                  <a:off x="2375" y="3604"/>
                  <a:ext cx="1382" cy="55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802871" name="Rectangle 55"/>
            <p:cNvSpPr>
              <a:spLocks noChangeArrowheads="1"/>
            </p:cNvSpPr>
            <p:nvPr/>
          </p:nvSpPr>
          <p:spPr bwMode="auto">
            <a:xfrm>
              <a:off x="-2" y="-2"/>
              <a:ext cx="3761" cy="4164"/>
            </a:xfrm>
            <a:prstGeom prst="rect">
              <a:avLst/>
            </a:prstGeom>
            <a:noFill/>
            <a:ln w="6350">
              <a:solidFill>
                <a:srgbClr val="A0A0A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Discrete and Continuous Attributes </a:t>
            </a:r>
          </a:p>
        </p:txBody>
      </p:sp>
      <p:sp>
        <p:nvSpPr>
          <p:cNvPr id="78131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Discrete Attribute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Has only a finite or countably infinite set of values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Examples: zip codes, counts, or the set of words in a collection of documents 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Often represented as integer variables.   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Note: binary attributes are a special case of discrete attributes </a:t>
            </a:r>
          </a:p>
          <a:p>
            <a:pPr lvl="4"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2400"/>
              <a:t>Continuous Attribute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Has real numbers as attribute values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Examples: temperature, height, or weight.  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Practically, real values can only be measured and represented using a finite number of digits.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Continuous attributes are typically represented as floating-point variables.  </a:t>
            </a:r>
          </a:p>
          <a:p>
            <a:pPr lvl="4">
              <a:lnSpc>
                <a:spcPct val="90000"/>
              </a:lnSpc>
            </a:pPr>
            <a:endParaRPr 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30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dirty="0"/>
              <a:t>Types of data sets </a:t>
            </a:r>
          </a:p>
        </p:txBody>
      </p:sp>
      <p:sp>
        <p:nvSpPr>
          <p:cNvPr id="86630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  <a:ln/>
        </p:spPr>
        <p:txBody>
          <a:bodyPr/>
          <a:lstStyle/>
          <a:p>
            <a:pPr marL="285750" indent="-285750">
              <a:lnSpc>
                <a:spcPct val="95000"/>
              </a:lnSpc>
              <a:spcBef>
                <a:spcPct val="20000"/>
              </a:spcBef>
            </a:pPr>
            <a:r>
              <a:rPr lang="en-US" sz="2600" b="1">
                <a:cs typeface="Times New Roman" pitchFamily="18" charset="0"/>
              </a:rPr>
              <a:t>Record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1600" b="1">
                <a:cs typeface="Times New Roman" pitchFamily="18" charset="0"/>
              </a:rPr>
              <a:t>Data Matrix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1600" b="1">
                <a:cs typeface="Times New Roman" pitchFamily="18" charset="0"/>
              </a:rPr>
              <a:t>Document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1600" b="1">
                <a:cs typeface="Times New Roman" pitchFamily="18" charset="0"/>
              </a:rPr>
              <a:t>Transaction Data</a:t>
            </a:r>
            <a:endParaRPr lang="en-US" sz="1800" b="1"/>
          </a:p>
          <a:p>
            <a:pPr marL="285750" indent="-285750">
              <a:lnSpc>
                <a:spcPct val="95000"/>
              </a:lnSpc>
              <a:spcBef>
                <a:spcPct val="20000"/>
              </a:spcBef>
            </a:pPr>
            <a:r>
              <a:rPr lang="en-US" sz="2600" b="1">
                <a:cs typeface="Times New Roman" pitchFamily="18" charset="0"/>
              </a:rPr>
              <a:t>Graph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1600" b="1">
                <a:cs typeface="Times New Roman" pitchFamily="18" charset="0"/>
              </a:rPr>
              <a:t>World Wide Web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1600" b="1">
                <a:cs typeface="Times New Roman" pitchFamily="18" charset="0"/>
              </a:rPr>
              <a:t>Molecular Structures</a:t>
            </a:r>
          </a:p>
          <a:p>
            <a:pPr marL="285750" indent="-285750">
              <a:lnSpc>
                <a:spcPct val="95000"/>
              </a:lnSpc>
              <a:spcBef>
                <a:spcPct val="20000"/>
              </a:spcBef>
            </a:pPr>
            <a:r>
              <a:rPr lang="en-US" sz="2600" b="1">
                <a:cs typeface="Times New Roman" pitchFamily="18" charset="0"/>
              </a:rPr>
              <a:t>Ordered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1600" b="1">
                <a:cs typeface="Times New Roman" pitchFamily="18" charset="0"/>
              </a:rPr>
              <a:t>Spatial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1600" b="1">
                <a:cs typeface="Times New Roman" pitchFamily="18" charset="0"/>
              </a:rPr>
              <a:t>Temporal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1600" b="1">
                <a:cs typeface="Times New Roman" pitchFamily="18" charset="0"/>
              </a:rPr>
              <a:t>Sequential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1600" b="1">
                <a:cs typeface="Times New Roman" pitchFamily="18" charset="0"/>
              </a:rPr>
              <a:t>Genetic Sequence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buFont typeface="Arial" charset="0"/>
              <a:buNone/>
            </a:pPr>
            <a:endParaRPr lang="en-US" sz="1600" b="1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7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Data </a:t>
            </a:r>
          </a:p>
        </p:txBody>
      </p:sp>
      <p:sp>
        <p:nvSpPr>
          <p:cNvPr id="77107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Data that consists of a collection of records, each of which consists of a fixed set of attributes 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graphicFrame>
        <p:nvGraphicFramePr>
          <p:cNvPr id="771077" name="Object 5"/>
          <p:cNvGraphicFramePr>
            <a:graphicFrameLocks noChangeAspect="1"/>
          </p:cNvGraphicFramePr>
          <p:nvPr/>
        </p:nvGraphicFramePr>
        <p:xfrm>
          <a:off x="2219325" y="2514600"/>
          <a:ext cx="3419475" cy="3656013"/>
        </p:xfrm>
        <a:graphic>
          <a:graphicData uri="http://schemas.openxmlformats.org/presentationml/2006/ole">
            <p:oleObj spid="_x0000_s771077" name="Document" r:id="rId4" imgW="5401790" imgH="5776939" progId="Word.Documen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0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Matrix </a:t>
            </a:r>
          </a:p>
        </p:txBody>
      </p:sp>
      <p:sp>
        <p:nvSpPr>
          <p:cNvPr id="76903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3124200"/>
          </a:xfrm>
        </p:spPr>
        <p:txBody>
          <a:bodyPr/>
          <a:lstStyle/>
          <a:p>
            <a:r>
              <a:rPr lang="en-US" sz="2400" dirty="0"/>
              <a:t>If data objects have the same fixed set of numeric attributes, then the data objects can be thought of as </a:t>
            </a:r>
            <a:r>
              <a:rPr lang="en-US" sz="2400" dirty="0">
                <a:solidFill>
                  <a:srgbClr val="FF0000"/>
                </a:solidFill>
              </a:rPr>
              <a:t>points in a multi-dimensional space</a:t>
            </a:r>
            <a:r>
              <a:rPr lang="en-US" sz="2400" dirty="0"/>
              <a:t>, where each dimension represents a distinct attribute </a:t>
            </a:r>
          </a:p>
          <a:p>
            <a:pPr lvl="4"/>
            <a:endParaRPr lang="en-US" sz="1800" dirty="0"/>
          </a:p>
          <a:p>
            <a:r>
              <a:rPr lang="en-US" sz="2400" dirty="0"/>
              <a:t>Such data set can be represented by an m by n matrix, where there are m rows, one for each object, and n columns, one for each attribute</a:t>
            </a:r>
          </a:p>
        </p:txBody>
      </p:sp>
      <p:graphicFrame>
        <p:nvGraphicFramePr>
          <p:cNvPr id="769028" name="Object 4"/>
          <p:cNvGraphicFramePr>
            <a:graphicFrameLocks noChangeAspect="1"/>
          </p:cNvGraphicFramePr>
          <p:nvPr/>
        </p:nvGraphicFramePr>
        <p:xfrm>
          <a:off x="990600" y="4435475"/>
          <a:ext cx="6705600" cy="1736725"/>
        </p:xfrm>
        <a:graphic>
          <a:graphicData uri="http://schemas.openxmlformats.org/presentationml/2006/ole">
            <p:oleObj spid="_x0000_s769028" name="VISIO" r:id="rId4" imgW="5705280" imgH="147744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Data</a:t>
            </a:r>
          </a:p>
        </p:txBody>
      </p:sp>
      <p:sp>
        <p:nvSpPr>
          <p:cNvPr id="77312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Each document becomes a `term' vector, </a:t>
            </a:r>
          </a:p>
          <a:p>
            <a:pPr lvl="1"/>
            <a:r>
              <a:rPr lang="en-US"/>
              <a:t>each term is a component (attribute) of the vector,</a:t>
            </a:r>
          </a:p>
          <a:p>
            <a:pPr lvl="1"/>
            <a:r>
              <a:rPr lang="en-US"/>
              <a:t>the value of each component is the number of times the corresponding term occurs in the document. 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graphicFrame>
        <p:nvGraphicFramePr>
          <p:cNvPr id="773125" name="Object 5"/>
          <p:cNvGraphicFramePr>
            <a:graphicFrameLocks noChangeAspect="1"/>
          </p:cNvGraphicFramePr>
          <p:nvPr/>
        </p:nvGraphicFramePr>
        <p:xfrm>
          <a:off x="1219200" y="3132138"/>
          <a:ext cx="6705600" cy="3116262"/>
        </p:xfrm>
        <a:graphic>
          <a:graphicData uri="http://schemas.openxmlformats.org/presentationml/2006/ole">
            <p:oleObj spid="_x0000_s773125" name="Visio" r:id="rId4" imgW="5925718" imgH="2693902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1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Data</a:t>
            </a:r>
          </a:p>
        </p:txBody>
      </p:sp>
      <p:sp>
        <p:nvSpPr>
          <p:cNvPr id="77517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special type of record data, where </a:t>
            </a:r>
          </a:p>
          <a:p>
            <a:pPr lvl="1"/>
            <a:r>
              <a:rPr lang="en-US"/>
              <a:t>each record (transaction) involves a set of items.  </a:t>
            </a:r>
          </a:p>
          <a:p>
            <a:pPr lvl="1"/>
            <a:r>
              <a:rPr lang="en-US"/>
              <a:t>For example, consider a grocery store.  The set of products purchased by a customer during one shopping trip constitute a transaction, while the individual products that were purchased are the items. 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graphicFrame>
        <p:nvGraphicFramePr>
          <p:cNvPr id="775173" name="Object 5"/>
          <p:cNvGraphicFramePr>
            <a:graphicFrameLocks noChangeAspect="1"/>
          </p:cNvGraphicFramePr>
          <p:nvPr/>
        </p:nvGraphicFramePr>
        <p:xfrm>
          <a:off x="1752600" y="3973513"/>
          <a:ext cx="4495800" cy="2351087"/>
        </p:xfrm>
        <a:graphic>
          <a:graphicData uri="http://schemas.openxmlformats.org/presentationml/2006/ole">
            <p:oleObj spid="_x0000_s775173" name="Document" r:id="rId4" imgW="3823200" imgH="1999080" progId="Word.Documen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Data </a:t>
            </a:r>
          </a:p>
        </p:txBody>
      </p:sp>
      <p:sp>
        <p:nvSpPr>
          <p:cNvPr id="783368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Generic </a:t>
            </a:r>
            <a:r>
              <a:rPr lang="en-US" dirty="0" smtClean="0"/>
              <a:t>graph, HTML Links, Benzene Molecule: C</a:t>
            </a:r>
            <a:r>
              <a:rPr lang="en-US" baseline="-25000" dirty="0" smtClean="0"/>
              <a:t>6</a:t>
            </a:r>
            <a:r>
              <a:rPr lang="en-US" dirty="0" smtClean="0"/>
              <a:t>H</a:t>
            </a:r>
            <a:r>
              <a:rPr lang="en-US" baseline="-25000" dirty="0" smtClean="0"/>
              <a:t>6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baseline="-25000" dirty="0" smtClean="0"/>
          </a:p>
          <a:p>
            <a:endParaRPr lang="en-US" dirty="0"/>
          </a:p>
        </p:txBody>
      </p:sp>
      <p:graphicFrame>
        <p:nvGraphicFramePr>
          <p:cNvPr id="783365" name="Object 5"/>
          <p:cNvGraphicFramePr>
            <a:graphicFrameLocks noChangeAspect="1"/>
          </p:cNvGraphicFramePr>
          <p:nvPr/>
        </p:nvGraphicFramePr>
        <p:xfrm>
          <a:off x="990600" y="2209800"/>
          <a:ext cx="2209800" cy="1696811"/>
        </p:xfrm>
        <a:graphic>
          <a:graphicData uri="http://schemas.openxmlformats.org/presentationml/2006/ole">
            <p:oleObj spid="_x0000_s1090562" name="VISIO" r:id="rId4" imgW="840600" imgH="646200" progId="">
              <p:embed/>
            </p:oleObj>
          </a:graphicData>
        </a:graphic>
      </p:graphicFrame>
      <p:graphicFrame>
        <p:nvGraphicFramePr>
          <p:cNvPr id="783366" name="Object 6"/>
          <p:cNvGraphicFramePr>
            <a:graphicFrameLocks noChangeAspect="1"/>
          </p:cNvGraphicFramePr>
          <p:nvPr/>
        </p:nvGraphicFramePr>
        <p:xfrm>
          <a:off x="3962400" y="2676525"/>
          <a:ext cx="4572000" cy="2352675"/>
        </p:xfrm>
        <a:graphic>
          <a:graphicData uri="http://schemas.openxmlformats.org/presentationml/2006/ole">
            <p:oleObj spid="_x0000_s1090563" name="VISIO" r:id="rId5" imgW="4234680" imgH="2179800" progId="">
              <p:embed/>
            </p:oleObj>
          </a:graphicData>
        </a:graphic>
      </p:graphicFrame>
      <p:graphicFrame>
        <p:nvGraphicFramePr>
          <p:cNvPr id="1090564" name="Object 4"/>
          <p:cNvGraphicFramePr>
            <a:graphicFrameLocks noChangeAspect="1"/>
          </p:cNvGraphicFramePr>
          <p:nvPr/>
        </p:nvGraphicFramePr>
        <p:xfrm>
          <a:off x="596305" y="3962400"/>
          <a:ext cx="2451695" cy="2286000"/>
        </p:xfrm>
        <a:graphic>
          <a:graphicData uri="http://schemas.openxmlformats.org/presentationml/2006/ole">
            <p:oleObj spid="_x0000_s1090564" name="VISIO" r:id="rId6" imgW="5801400" imgH="540792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20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sp>
        <p:nvSpPr>
          <p:cNvPr id="785421" name="Rectangle 1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Sequences of transactions</a:t>
            </a:r>
          </a:p>
        </p:txBody>
      </p:sp>
      <p:pic>
        <p:nvPicPr>
          <p:cNvPr id="78541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17725" y="2408238"/>
            <a:ext cx="5121275" cy="38401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785415" name="Text Box 7"/>
          <p:cNvSpPr txBox="1">
            <a:spLocks noChangeArrowheads="1"/>
          </p:cNvSpPr>
          <p:nvPr/>
        </p:nvSpPr>
        <p:spPr bwMode="auto">
          <a:xfrm>
            <a:off x="2422525" y="5486400"/>
            <a:ext cx="2057400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An element of the sequence</a:t>
            </a:r>
          </a:p>
        </p:txBody>
      </p:sp>
      <p:sp>
        <p:nvSpPr>
          <p:cNvPr id="785416" name="AutoShape 8"/>
          <p:cNvSpPr>
            <a:spLocks/>
          </p:cNvSpPr>
          <p:nvPr/>
        </p:nvSpPr>
        <p:spPr bwMode="auto">
          <a:xfrm rot="16200000">
            <a:off x="2994025" y="4457700"/>
            <a:ext cx="533400" cy="1371600"/>
          </a:xfrm>
          <a:prstGeom prst="leftBrace">
            <a:avLst>
              <a:gd name="adj1" fmla="val 21429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7" name="Text Box 9"/>
          <p:cNvSpPr txBox="1">
            <a:spLocks noChangeArrowheads="1"/>
          </p:cNvSpPr>
          <p:nvPr/>
        </p:nvSpPr>
        <p:spPr bwMode="auto">
          <a:xfrm>
            <a:off x="2514600" y="1828800"/>
            <a:ext cx="20574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Items/Events</a:t>
            </a:r>
          </a:p>
        </p:txBody>
      </p:sp>
      <p:sp>
        <p:nvSpPr>
          <p:cNvPr id="785418" name="Line 10"/>
          <p:cNvSpPr>
            <a:spLocks noChangeShapeType="1"/>
          </p:cNvSpPr>
          <p:nvPr/>
        </p:nvSpPr>
        <p:spPr bwMode="auto">
          <a:xfrm>
            <a:off x="31242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5419" name="Line 11"/>
          <p:cNvSpPr>
            <a:spLocks noChangeShapeType="1"/>
          </p:cNvSpPr>
          <p:nvPr/>
        </p:nvSpPr>
        <p:spPr bwMode="auto">
          <a:xfrm>
            <a:off x="35814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sp>
        <p:nvSpPr>
          <p:cNvPr id="790534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Genomic sequence data</a:t>
            </a:r>
          </a:p>
        </p:txBody>
      </p:sp>
      <p:graphicFrame>
        <p:nvGraphicFramePr>
          <p:cNvPr id="790532" name="Object 4"/>
          <p:cNvGraphicFramePr>
            <a:graphicFrameLocks noChangeAspect="1"/>
          </p:cNvGraphicFramePr>
          <p:nvPr/>
        </p:nvGraphicFramePr>
        <p:xfrm>
          <a:off x="1600200" y="1828800"/>
          <a:ext cx="4278313" cy="3651250"/>
        </p:xfrm>
        <a:graphic>
          <a:graphicData uri="http://schemas.openxmlformats.org/presentationml/2006/ole">
            <p:oleObj spid="_x0000_s790532" name="VISIO" r:id="rId4" imgW="2332800" imgH="199008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2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Data?</a:t>
            </a:r>
          </a:p>
        </p:txBody>
      </p:sp>
      <p:sp>
        <p:nvSpPr>
          <p:cNvPr id="649225" name="Rectangle 9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000"/>
              <a:t>Collection of data objects and their attributes</a:t>
            </a:r>
          </a:p>
          <a:p>
            <a:pPr lvl="4"/>
            <a:endParaRPr lang="en-US" sz="1600"/>
          </a:p>
          <a:p>
            <a:r>
              <a:rPr lang="en-US" sz="2000"/>
              <a:t>An attribute is a property or characteristic of an object</a:t>
            </a:r>
          </a:p>
          <a:p>
            <a:pPr lvl="1"/>
            <a:r>
              <a:rPr lang="en-US" sz="1800"/>
              <a:t>Examples: eye color of a person, temperature, etc.</a:t>
            </a:r>
          </a:p>
          <a:p>
            <a:pPr lvl="1"/>
            <a:r>
              <a:rPr lang="en-US" sz="1800"/>
              <a:t>Attribute is also known as variable, field, characteristic, or feature</a:t>
            </a:r>
          </a:p>
          <a:p>
            <a:r>
              <a:rPr lang="en-US" sz="2000"/>
              <a:t>A collection of attributes describe an object</a:t>
            </a:r>
          </a:p>
          <a:p>
            <a:pPr lvl="1"/>
            <a:r>
              <a:rPr lang="en-US" sz="1800"/>
              <a:t>Object is also known as record, point, case, sample, entity, or instance</a:t>
            </a:r>
          </a:p>
          <a:p>
            <a:pPr lvl="4"/>
            <a:endParaRPr lang="en-US" sz="1600"/>
          </a:p>
        </p:txBody>
      </p:sp>
      <p:grpSp>
        <p:nvGrpSpPr>
          <p:cNvPr id="649232" name="Group 16"/>
          <p:cNvGrpSpPr>
            <a:grpSpLocks/>
          </p:cNvGrpSpPr>
          <p:nvPr/>
        </p:nvGrpSpPr>
        <p:grpSpPr bwMode="auto">
          <a:xfrm>
            <a:off x="5638800" y="1752600"/>
            <a:ext cx="3513138" cy="4191000"/>
            <a:chOff x="3403" y="1104"/>
            <a:chExt cx="2213" cy="2640"/>
          </a:xfrm>
        </p:grpSpPr>
        <p:graphicFrame>
          <p:nvGraphicFramePr>
            <p:cNvPr id="649226" name="Object 10"/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p:oleObj spid="_x0000_s649226" name="Document" r:id="rId4" imgW="5405040" imgH="5778360" progId="Word.Document.8">
                <p:embed/>
              </p:oleObj>
            </a:graphicData>
          </a:graphic>
        </p:graphicFrame>
        <p:sp>
          <p:nvSpPr>
            <p:cNvPr id="649228" name="AutoShape 12"/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49230" name="Text Box 14"/>
          <p:cNvSpPr txBox="1">
            <a:spLocks noChangeArrowheads="1"/>
          </p:cNvSpPr>
          <p:nvPr/>
        </p:nvSpPr>
        <p:spPr bwMode="auto">
          <a:xfrm>
            <a:off x="6477000" y="1219200"/>
            <a:ext cx="14478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Attributes</a:t>
            </a:r>
          </a:p>
        </p:txBody>
      </p:sp>
      <p:sp>
        <p:nvSpPr>
          <p:cNvPr id="649231" name="AutoShape 15"/>
          <p:cNvSpPr>
            <a:spLocks/>
          </p:cNvSpPr>
          <p:nvPr/>
        </p:nvSpPr>
        <p:spPr bwMode="auto">
          <a:xfrm>
            <a:off x="5257800" y="2667000"/>
            <a:ext cx="381000" cy="3124200"/>
          </a:xfrm>
          <a:prstGeom prst="leftBrace">
            <a:avLst>
              <a:gd name="adj1" fmla="val 6833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49233" name="Text Box 17"/>
          <p:cNvSpPr txBox="1">
            <a:spLocks noChangeArrowheads="1"/>
          </p:cNvSpPr>
          <p:nvPr/>
        </p:nvSpPr>
        <p:spPr bwMode="auto">
          <a:xfrm>
            <a:off x="4191000" y="4038600"/>
            <a:ext cx="11430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Objects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465" name="Picture 9" descr="sst_land_temp_82_best"/>
          <p:cNvPicPr>
            <a:picLocks noGrp="1" noChangeAspect="1" noChangeArrowheads="1" noCrop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2438400" y="1427163"/>
            <a:ext cx="6629400" cy="4973637"/>
          </a:xfrm>
          <a:noFill/>
          <a:ln/>
        </p:spPr>
      </p:pic>
      <p:sp>
        <p:nvSpPr>
          <p:cNvPr id="787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Ordered Data</a:t>
            </a:r>
          </a:p>
        </p:txBody>
      </p:sp>
      <p:sp>
        <p:nvSpPr>
          <p:cNvPr id="787467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Spatio-Temporal Data</a:t>
            </a:r>
          </a:p>
        </p:txBody>
      </p:sp>
      <p:sp>
        <p:nvSpPr>
          <p:cNvPr id="787459" name="Rectangle 3"/>
          <p:cNvSpPr>
            <a:spLocks noChangeArrowheads="1"/>
          </p:cNvSpPr>
          <p:nvPr/>
        </p:nvSpPr>
        <p:spPr bwMode="auto">
          <a:xfrm>
            <a:off x="2667000" y="2667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87468" name="Text Box 12"/>
          <p:cNvSpPr txBox="1">
            <a:spLocks noChangeArrowheads="1"/>
          </p:cNvSpPr>
          <p:nvPr/>
        </p:nvSpPr>
        <p:spPr bwMode="auto">
          <a:xfrm>
            <a:off x="838200" y="2955925"/>
            <a:ext cx="2286000" cy="10064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Average Monthly Temperature of land and ocean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5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</a:t>
            </a:r>
          </a:p>
        </p:txBody>
      </p:sp>
      <p:sp>
        <p:nvSpPr>
          <p:cNvPr id="79258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5075237" cy="5181600"/>
          </a:xfrm>
        </p:spPr>
        <p:txBody>
          <a:bodyPr/>
          <a:lstStyle/>
          <a:p>
            <a:r>
              <a:rPr lang="en-US" sz="2000" dirty="0"/>
              <a:t>What kinds of data quality problems?</a:t>
            </a:r>
          </a:p>
          <a:p>
            <a:r>
              <a:rPr lang="en-US" sz="2000" dirty="0"/>
              <a:t>How </a:t>
            </a:r>
            <a:r>
              <a:rPr lang="en-US" sz="2000" dirty="0" smtClean="0"/>
              <a:t>to </a:t>
            </a:r>
            <a:r>
              <a:rPr lang="en-US" sz="2000" dirty="0"/>
              <a:t>detect problems with the data? </a:t>
            </a:r>
          </a:p>
          <a:p>
            <a:r>
              <a:rPr lang="en-US" sz="2000" dirty="0"/>
              <a:t>What can we do about these problems? </a:t>
            </a:r>
          </a:p>
          <a:p>
            <a:pPr lvl="4"/>
            <a:endParaRPr lang="en-US" sz="1600" dirty="0"/>
          </a:p>
          <a:p>
            <a:pPr lvl="4"/>
            <a:endParaRPr lang="en-US" sz="1600" dirty="0"/>
          </a:p>
          <a:p>
            <a:r>
              <a:rPr lang="en-US" sz="2000" dirty="0"/>
              <a:t>Examples of data quality problems: </a:t>
            </a:r>
          </a:p>
          <a:p>
            <a:pPr lvl="1"/>
            <a:r>
              <a:rPr lang="en-US" sz="1800" dirty="0" smtClean="0"/>
              <a:t>Noise, outliers, and inconsistencies </a:t>
            </a:r>
            <a:endParaRPr lang="en-US" sz="1800" dirty="0"/>
          </a:p>
          <a:p>
            <a:pPr lvl="1"/>
            <a:r>
              <a:rPr lang="en-US" sz="1800" dirty="0"/>
              <a:t>missing values </a:t>
            </a:r>
          </a:p>
          <a:p>
            <a:pPr lvl="1"/>
            <a:r>
              <a:rPr lang="en-US" sz="1800" dirty="0"/>
              <a:t>duplicate data </a:t>
            </a:r>
          </a:p>
        </p:txBody>
      </p:sp>
      <p:graphicFrame>
        <p:nvGraphicFramePr>
          <p:cNvPr id="792583" name="Object 5"/>
          <p:cNvGraphicFramePr>
            <a:graphicFrameLocks noChangeAspect="1"/>
          </p:cNvGraphicFramePr>
          <p:nvPr/>
        </p:nvGraphicFramePr>
        <p:xfrm>
          <a:off x="5562600" y="1295400"/>
          <a:ext cx="3300412" cy="3527425"/>
        </p:xfrm>
        <a:graphic>
          <a:graphicData uri="http://schemas.openxmlformats.org/presentationml/2006/ole">
            <p:oleObj spid="_x0000_s792583" name="Document" r:id="rId4" imgW="5401790" imgH="5776939" progId="Word.Documen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5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7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Noise</a:t>
            </a:r>
          </a:p>
        </p:txBody>
      </p:sp>
      <p:sp>
        <p:nvSpPr>
          <p:cNvPr id="830473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Noise refers to modification of original values</a:t>
            </a:r>
          </a:p>
          <a:p>
            <a:pPr lvl="1"/>
            <a:r>
              <a:rPr lang="en-US" dirty="0"/>
              <a:t>Examples: distortion of a person’s voice when talking on a poor phone and “snow” on television screen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830470" name="Text Box 6"/>
          <p:cNvSpPr txBox="1">
            <a:spLocks noChangeArrowheads="1"/>
          </p:cNvSpPr>
          <p:nvPr/>
        </p:nvSpPr>
        <p:spPr bwMode="auto">
          <a:xfrm>
            <a:off x="1752600" y="5715000"/>
            <a:ext cx="19050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Sine Wave + Noise</a:t>
            </a:r>
            <a:endParaRPr lang="en-US" dirty="0"/>
          </a:p>
        </p:txBody>
      </p:sp>
      <p:sp>
        <p:nvSpPr>
          <p:cNvPr id="830471" name="Text Box 7"/>
          <p:cNvSpPr txBox="1">
            <a:spLocks noChangeArrowheads="1"/>
          </p:cNvSpPr>
          <p:nvPr/>
        </p:nvSpPr>
        <p:spPr bwMode="auto">
          <a:xfrm>
            <a:off x="5257800" y="5715000"/>
            <a:ext cx="3200400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 </a:t>
            </a:r>
            <a:r>
              <a:rPr lang="en-US" dirty="0"/>
              <a:t>I</a:t>
            </a:r>
            <a:r>
              <a:rPr lang="en-US" dirty="0" smtClean="0"/>
              <a:t>mage </a:t>
            </a:r>
            <a:r>
              <a:rPr lang="en-US" dirty="0"/>
              <a:t>+ </a:t>
            </a:r>
            <a:r>
              <a:rPr lang="en-US" dirty="0" smtClean="0"/>
              <a:t>Salt &amp; Pepper Noise</a:t>
            </a:r>
            <a:endParaRPr lang="en-US" dirty="0"/>
          </a:p>
        </p:txBody>
      </p:sp>
      <p:pic>
        <p:nvPicPr>
          <p:cNvPr id="8" name="Picture 7" descr="ps_nois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2743200"/>
            <a:ext cx="3609524" cy="2819048"/>
          </a:xfrm>
          <a:prstGeom prst="rect">
            <a:avLst/>
          </a:prstGeom>
        </p:spPr>
      </p:pic>
      <p:pic>
        <p:nvPicPr>
          <p:cNvPr id="9" name="Picture 8" descr="salt_pepper_nois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0200" y="2819400"/>
            <a:ext cx="2438400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7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Noise</a:t>
            </a:r>
          </a:p>
        </p:txBody>
      </p:sp>
      <p:sp>
        <p:nvSpPr>
          <p:cNvPr id="830473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Noise refers to modification of original values</a:t>
            </a:r>
          </a:p>
          <a:p>
            <a:pPr lvl="1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Problem: Signal might be covered by noise</a:t>
            </a:r>
            <a:endParaRPr lang="en-US" sz="2800" dirty="0">
              <a:solidFill>
                <a:srgbClr val="FF0000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830470" name="Text Box 6"/>
          <p:cNvSpPr txBox="1">
            <a:spLocks noChangeArrowheads="1"/>
          </p:cNvSpPr>
          <p:nvPr/>
        </p:nvSpPr>
        <p:spPr bwMode="auto">
          <a:xfrm>
            <a:off x="1752600" y="5715000"/>
            <a:ext cx="19050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Sine Wave + Noise</a:t>
            </a:r>
            <a:endParaRPr lang="en-US" dirty="0"/>
          </a:p>
        </p:txBody>
      </p:sp>
      <p:sp>
        <p:nvSpPr>
          <p:cNvPr id="830471" name="Text Box 7"/>
          <p:cNvSpPr txBox="1">
            <a:spLocks noChangeArrowheads="1"/>
          </p:cNvSpPr>
          <p:nvPr/>
        </p:nvSpPr>
        <p:spPr bwMode="auto">
          <a:xfrm>
            <a:off x="5257800" y="5715000"/>
            <a:ext cx="3200400" cy="3077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 </a:t>
            </a:r>
            <a:r>
              <a:rPr lang="en-US" dirty="0"/>
              <a:t>I</a:t>
            </a:r>
            <a:r>
              <a:rPr lang="en-US" dirty="0" smtClean="0"/>
              <a:t>mage </a:t>
            </a:r>
            <a:r>
              <a:rPr lang="en-US" dirty="0"/>
              <a:t>+ </a:t>
            </a:r>
            <a:r>
              <a:rPr lang="en-US" dirty="0" smtClean="0"/>
              <a:t>Salt &amp; Pepper Noise</a:t>
            </a:r>
            <a:endParaRPr lang="en-US" dirty="0"/>
          </a:p>
        </p:txBody>
      </p:sp>
      <p:pic>
        <p:nvPicPr>
          <p:cNvPr id="8" name="Picture 7" descr="ps_nois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2743200"/>
            <a:ext cx="3609524" cy="2819048"/>
          </a:xfrm>
          <a:prstGeom prst="rect">
            <a:avLst/>
          </a:prstGeom>
        </p:spPr>
      </p:pic>
      <p:pic>
        <p:nvPicPr>
          <p:cNvPr id="9" name="Picture 8" descr="salt_pepper_nois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0200" y="2819400"/>
            <a:ext cx="2438400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Outliers</a:t>
            </a:r>
          </a:p>
        </p:txBody>
      </p:sp>
      <p:grpSp>
        <p:nvGrpSpPr>
          <p:cNvPr id="831492" name="Group 4"/>
          <p:cNvGrpSpPr>
            <a:grpSpLocks/>
          </p:cNvGrpSpPr>
          <p:nvPr/>
        </p:nvGrpSpPr>
        <p:grpSpPr bwMode="auto">
          <a:xfrm>
            <a:off x="2895600" y="2895600"/>
            <a:ext cx="4267200" cy="3505200"/>
            <a:chOff x="3648" y="2448"/>
            <a:chExt cx="2112" cy="1872"/>
          </a:xfrm>
        </p:grpSpPr>
        <p:pic>
          <p:nvPicPr>
            <p:cNvPr id="831493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</p:pic>
        <p:sp>
          <p:nvSpPr>
            <p:cNvPr id="83149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49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49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49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49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3149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Outliers are data objects with characteristics that are considerably different than most of the other data objects in the data </a:t>
            </a:r>
            <a:r>
              <a:rPr lang="en-US" dirty="0" smtClean="0"/>
              <a:t>set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Problem: many statistics (e.g. mean, min., max., etc.) are strongly affected by outlier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5CDB6-9DD7-468D-B2FF-8E8FDD047EF2}" type="slidenum">
              <a:rPr lang="en-US"/>
              <a:pPr/>
              <a:t>25</a:t>
            </a:fld>
            <a:endParaRPr lang="en-US"/>
          </a:p>
        </p:txBody>
      </p:sp>
      <p:sp>
        <p:nvSpPr>
          <p:cNvPr id="91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smtClean="0"/>
              <a:t>Inconsistencies</a:t>
            </a:r>
            <a:endParaRPr lang="en-US" dirty="0"/>
          </a:p>
        </p:txBody>
      </p:sp>
      <p:sp>
        <p:nvSpPr>
          <p:cNvPr id="91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Single-source </a:t>
            </a:r>
            <a:r>
              <a:rPr lang="en-US" sz="2400" dirty="0" smtClean="0"/>
              <a:t>errors, e.g. </a:t>
            </a:r>
            <a:r>
              <a:rPr lang="en-US" sz="2000" dirty="0"/>
              <a:t>r</a:t>
            </a:r>
            <a:r>
              <a:rPr lang="en-US" sz="2000" dirty="0" smtClean="0"/>
              <a:t>epeated transactions, or communication </a:t>
            </a:r>
            <a:r>
              <a:rPr lang="en-US" sz="2000" dirty="0"/>
              <a:t>errors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Data integration difficulties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Need </a:t>
            </a:r>
            <a:r>
              <a:rPr lang="en-US" sz="2000" dirty="0"/>
              <a:t>not involve errors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Different representations (numeric precision)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Different scales or units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Conflicting meanings in different schema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Patient medications lists</a:t>
            </a:r>
          </a:p>
          <a:p>
            <a:pPr lvl="2">
              <a:lnSpc>
                <a:spcPct val="90000"/>
              </a:lnSpc>
            </a:pPr>
            <a:r>
              <a:rPr lang="en-US" sz="1800" dirty="0"/>
              <a:t>Street </a:t>
            </a:r>
            <a:r>
              <a:rPr lang="en-US" sz="1800" dirty="0" smtClean="0"/>
              <a:t>address</a:t>
            </a:r>
          </a:p>
          <a:p>
            <a:pPr>
              <a:lnSpc>
                <a:spcPct val="90000"/>
              </a:lnSpc>
            </a:pPr>
            <a:r>
              <a:rPr lang="en-US" sz="2600" dirty="0" smtClean="0"/>
              <a:t>How to resolve?</a:t>
            </a:r>
          </a:p>
          <a:p>
            <a:pPr lvl="1"/>
            <a:r>
              <a:rPr lang="en-US" dirty="0" smtClean="0"/>
              <a:t>Select one of the conflicting values</a:t>
            </a:r>
          </a:p>
          <a:p>
            <a:pPr lvl="1"/>
            <a:r>
              <a:rPr lang="en-US" dirty="0" smtClean="0"/>
              <a:t>Replace with estimated value</a:t>
            </a:r>
          </a:p>
          <a:p>
            <a:pPr lvl="1">
              <a:lnSpc>
                <a:spcPct val="90000"/>
              </a:lnSpc>
            </a:pPr>
            <a:endParaRPr 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A6186-C373-4A1E-8865-6E29EE820646}" type="slidenum">
              <a:rPr lang="en-US"/>
              <a:pPr/>
              <a:t>26</a:t>
            </a:fld>
            <a:endParaRPr lang="en-US"/>
          </a:p>
        </p:txBody>
      </p:sp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Merging data</a:t>
            </a:r>
          </a:p>
        </p:txBody>
      </p:sp>
      <p:sp>
        <p:nvSpPr>
          <p:cNvPr id="93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Mapping data models</a:t>
            </a:r>
          </a:p>
          <a:p>
            <a:pPr lvl="1"/>
            <a:r>
              <a:rPr lang="en-US"/>
              <a:t>Translating forms</a:t>
            </a:r>
          </a:p>
          <a:p>
            <a:pPr lvl="2"/>
            <a:r>
              <a:rPr lang="en-US"/>
              <a:t>First, Middle, Last, Street, City, State, Zip, Telephone</a:t>
            </a:r>
          </a:p>
          <a:p>
            <a:pPr lvl="2"/>
            <a:r>
              <a:rPr lang="en-US"/>
              <a:t>Name, Address, Telephone</a:t>
            </a:r>
          </a:p>
          <a:p>
            <a:pPr lvl="1"/>
            <a:r>
              <a:rPr lang="en-US"/>
              <a:t>Translating values</a:t>
            </a:r>
          </a:p>
          <a:p>
            <a:pPr lvl="2"/>
            <a:r>
              <a:rPr lang="en-US"/>
              <a:t>56.1 to 56</a:t>
            </a:r>
          </a:p>
          <a:p>
            <a:pPr lvl="2"/>
            <a:r>
              <a:rPr lang="en-US"/>
              <a:t>56 to 56.00</a:t>
            </a:r>
          </a:p>
          <a:p>
            <a:pPr lvl="2"/>
            <a:r>
              <a:rPr lang="en-US"/>
              <a:t>Bill_Gates@MICROSOFT.com to bill_gates@microsoft.com</a:t>
            </a:r>
          </a:p>
          <a:p>
            <a:pPr lvl="1"/>
            <a:r>
              <a:rPr lang="en-US"/>
              <a:t>Logical versus procedural mappings</a:t>
            </a:r>
          </a:p>
          <a:p>
            <a:pPr lvl="2"/>
            <a:r>
              <a:rPr lang="en-US"/>
              <a:t>Describe relation vs prescribe steps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DD2EF-02E2-40EF-BA0E-FF69ECB1F3A0}" type="slidenum">
              <a:rPr lang="en-US"/>
              <a:pPr/>
              <a:t>27</a:t>
            </a:fld>
            <a:endParaRPr lang="en-US"/>
          </a:p>
        </p:txBody>
      </p:sp>
      <p:sp>
        <p:nvSpPr>
          <p:cNvPr id="939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comes first?</a:t>
            </a:r>
          </a:p>
        </p:txBody>
      </p:sp>
      <p:sp>
        <p:nvSpPr>
          <p:cNvPr id="93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Merging?</a:t>
            </a:r>
          </a:p>
          <a:p>
            <a:r>
              <a:rPr lang="en-US"/>
              <a:t>Preparation?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E652B2-4034-4763-8FB3-443128EE3549}" type="slidenum">
              <a:rPr lang="en-US"/>
              <a:pPr/>
              <a:t>28</a:t>
            </a:fld>
            <a:endParaRPr lang="en-US"/>
          </a:p>
        </p:txBody>
      </p:sp>
      <p:sp>
        <p:nvSpPr>
          <p:cNvPr id="94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Merging data</a:t>
            </a:r>
          </a:p>
        </p:txBody>
      </p:sp>
      <p:sp>
        <p:nvSpPr>
          <p:cNvPr id="94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Preparation for mapping</a:t>
            </a:r>
          </a:p>
          <a:p>
            <a:r>
              <a:rPr lang="en-US"/>
              <a:t>Error models</a:t>
            </a:r>
          </a:p>
          <a:p>
            <a:pPr lvl="1"/>
            <a:r>
              <a:rPr lang="en-US"/>
              <a:t>Missing city: NCSU vs UNC mailing lists</a:t>
            </a:r>
          </a:p>
          <a:p>
            <a:r>
              <a:rPr lang="en-US"/>
              <a:t>Smoothing models</a:t>
            </a:r>
          </a:p>
          <a:p>
            <a:pPr lvl="1"/>
            <a:r>
              <a:rPr lang="en-US"/>
              <a:t>Speed traps: Flaky</a:t>
            </a:r>
            <a:r>
              <a:rPr lang="en-US">
                <a:sym typeface="Symbol" pitchFamily="18" charset="2"/>
              </a:rPr>
              <a:t> vs WhizBang radar guns</a:t>
            </a:r>
            <a:endParaRPr lang="en-US"/>
          </a:p>
          <a:p>
            <a:r>
              <a:rPr lang="en-US"/>
              <a:t>Sampling methods</a:t>
            </a:r>
          </a:p>
          <a:p>
            <a:pPr lvl="1"/>
            <a:r>
              <a:rPr lang="en-US"/>
              <a:t>News &amp; Observer vs Wall Street Journal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778C-672C-4EE7-AF5B-3FD593E7A2F4}" type="slidenum">
              <a:rPr lang="en-US"/>
              <a:pPr/>
              <a:t>29</a:t>
            </a:fld>
            <a:endParaRPr lang="en-US"/>
          </a:p>
        </p:txBody>
      </p:sp>
      <p:sp>
        <p:nvSpPr>
          <p:cNvPr id="941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Merging issues</a:t>
            </a:r>
          </a:p>
        </p:txBody>
      </p:sp>
      <p:sp>
        <p:nvSpPr>
          <p:cNvPr id="94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Conflict detection</a:t>
            </a:r>
          </a:p>
          <a:p>
            <a:pPr lvl="1"/>
            <a:r>
              <a:rPr lang="en-US"/>
              <a:t>Easy: data model indicates unique values</a:t>
            </a:r>
          </a:p>
          <a:p>
            <a:pPr lvl="2"/>
            <a:r>
              <a:rPr lang="en-US"/>
              <a:t>56 </a:t>
            </a:r>
            <a:r>
              <a:rPr lang="en-US">
                <a:sym typeface="Symbol" pitchFamily="18" charset="2"/>
              </a:rPr>
              <a:t> 56.1</a:t>
            </a:r>
          </a:p>
          <a:p>
            <a:pPr lvl="1"/>
            <a:r>
              <a:rPr lang="en-US"/>
              <a:t>Hard: conflicting derived attributes</a:t>
            </a:r>
          </a:p>
          <a:p>
            <a:pPr lvl="2"/>
            <a:r>
              <a:rPr lang="en-US">
                <a:sym typeface="Symbol" pitchFamily="18" charset="2"/>
              </a:rPr>
              <a:t>Age = 5    &amp;    #children = 4</a:t>
            </a:r>
            <a:endParaRPr lang="en-US"/>
          </a:p>
          <a:p>
            <a:r>
              <a:rPr lang="en-US"/>
              <a:t>Conflict resolution</a:t>
            </a:r>
          </a:p>
          <a:p>
            <a:pPr lvl="1"/>
            <a:r>
              <a:rPr lang="en-US"/>
              <a:t>Preference order on data sets</a:t>
            </a:r>
          </a:p>
          <a:p>
            <a:pPr lvl="1"/>
            <a:r>
              <a:rPr lang="en-US"/>
              <a:t>Preference order on attributes</a:t>
            </a:r>
          </a:p>
          <a:p>
            <a:pPr lvl="1"/>
            <a:r>
              <a:rPr lang="en-US"/>
              <a:t>Probability model on values</a:t>
            </a:r>
          </a:p>
          <a:p>
            <a:pPr lvl="1"/>
            <a:r>
              <a:rPr lang="en-US"/>
              <a:t>Voting methods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Values</a:t>
            </a:r>
          </a:p>
        </p:txBody>
      </p:sp>
      <p:sp>
        <p:nvSpPr>
          <p:cNvPr id="8263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428037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Attribute values are numbers or symbols assigned to an attribute</a:t>
            </a:r>
          </a:p>
          <a:p>
            <a:pPr lvl="4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Distinction between attributes and attribute values</a:t>
            </a:r>
          </a:p>
          <a:p>
            <a:pPr lvl="1">
              <a:lnSpc>
                <a:spcPct val="90000"/>
              </a:lnSpc>
            </a:pPr>
            <a:r>
              <a:rPr lang="en-US"/>
              <a:t>Same attribute can be mapped to different attribute values</a:t>
            </a:r>
          </a:p>
          <a:p>
            <a:pPr lvl="2">
              <a:lnSpc>
                <a:spcPct val="90000"/>
              </a:lnSpc>
            </a:pPr>
            <a:r>
              <a:rPr lang="en-US"/>
              <a:t> Example: height can be measured in feet or meters</a:t>
            </a:r>
          </a:p>
          <a:p>
            <a:pPr lvl="4">
              <a:lnSpc>
                <a:spcPct val="90000"/>
              </a:lnSpc>
            </a:pPr>
            <a:endParaRPr lang="en-US"/>
          </a:p>
          <a:p>
            <a:pPr lvl="1">
              <a:lnSpc>
                <a:spcPct val="90000"/>
              </a:lnSpc>
            </a:pPr>
            <a:r>
              <a:rPr lang="en-US"/>
              <a:t>Different attributes can be mapped to the same set of values</a:t>
            </a:r>
          </a:p>
          <a:p>
            <a:pPr lvl="2">
              <a:lnSpc>
                <a:spcPct val="90000"/>
              </a:lnSpc>
            </a:pPr>
            <a:r>
              <a:rPr lang="en-US"/>
              <a:t> Example: Attribute values for ID and age are integers</a:t>
            </a:r>
          </a:p>
          <a:p>
            <a:pPr lvl="2">
              <a:lnSpc>
                <a:spcPct val="90000"/>
              </a:lnSpc>
            </a:pPr>
            <a:r>
              <a:rPr lang="en-US"/>
              <a:t> But properties of attribute values can be different</a:t>
            </a:r>
          </a:p>
          <a:p>
            <a:pPr lvl="3">
              <a:lnSpc>
                <a:spcPct val="90000"/>
              </a:lnSpc>
            </a:pPr>
            <a:r>
              <a:rPr lang="en-US"/>
              <a:t>ID has no limit but age has a maximum and minimum value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B9900-9316-4095-BC0C-F8306E76DB71}" type="slidenum">
              <a:rPr lang="en-US"/>
              <a:pPr/>
              <a:t>30</a:t>
            </a:fld>
            <a:endParaRPr lang="en-US"/>
          </a:p>
        </p:txBody>
      </p:sp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Merge maintenance</a:t>
            </a:r>
          </a:p>
        </p:txBody>
      </p:sp>
      <p:sp>
        <p:nvSpPr>
          <p:cNvPr id="94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(Almost) no one merges just once</a:t>
            </a:r>
          </a:p>
          <a:p>
            <a:r>
              <a:rPr lang="en-US"/>
              <a:t>Stability under remerges</a:t>
            </a:r>
          </a:p>
          <a:p>
            <a:pPr lvl="1"/>
            <a:r>
              <a:rPr lang="en-US"/>
              <a:t>Duplicates?</a:t>
            </a:r>
          </a:p>
          <a:p>
            <a:pPr lvl="1"/>
            <a:r>
              <a:rPr lang="en-US"/>
              <a:t>Errors?</a:t>
            </a:r>
          </a:p>
          <a:p>
            <a:pPr lvl="1"/>
            <a:r>
              <a:rPr lang="en-US"/>
              <a:t>Conflicts?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036CE-77BA-473B-B5E3-290132406AC7}" type="slidenum">
              <a:rPr lang="en-US"/>
              <a:pPr/>
              <a:t>31</a:t>
            </a:fld>
            <a:endParaRPr lang="en-US"/>
          </a:p>
        </p:txBody>
      </p:sp>
      <p:sp>
        <p:nvSpPr>
          <p:cNvPr id="92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funny about all this?</a:t>
            </a:r>
          </a:p>
        </p:txBody>
      </p:sp>
      <p:sp>
        <p:nvSpPr>
          <p:cNvPr id="92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Methods for perfecting data use data mining methods</a:t>
            </a:r>
          </a:p>
          <a:p>
            <a:pPr lvl="1"/>
            <a:r>
              <a:rPr lang="en-US"/>
              <a:t>To perfect data</a:t>
            </a:r>
          </a:p>
          <a:p>
            <a:pPr lvl="1"/>
            <a:r>
              <a:rPr lang="en-US"/>
              <a:t>To check perfection</a:t>
            </a:r>
          </a:p>
          <a:p>
            <a:r>
              <a:rPr lang="en-US"/>
              <a:t>Data mining methods use data perfected by data mining!</a:t>
            </a:r>
          </a:p>
          <a:p>
            <a:endParaRPr lang="en-US"/>
          </a:p>
          <a:p>
            <a:r>
              <a:rPr lang="en-US"/>
              <a:t>Should we worry about this?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0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0579" grpId="0" build="p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3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z="2800"/>
              <a:t>Important Characteristics of Structured Data</a:t>
            </a:r>
          </a:p>
        </p:txBody>
      </p:sp>
      <p:sp>
        <p:nvSpPr>
          <p:cNvPr id="868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  <a:ln/>
        </p:spPr>
        <p:txBody>
          <a:bodyPr/>
          <a:lstStyle/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b="1"/>
              <a:t>Dimensionality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b="1"/>
              <a:t> Curse of Dimensionality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b="1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b="1"/>
              <a:t>Sparsity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b="1"/>
              <a:t> Only presence counts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b="1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b="1"/>
              <a:t>Resolution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b="1"/>
              <a:t> Patterns depend on the scale 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5333" b="2116"/>
          <a:stretch>
            <a:fillRect/>
          </a:stretch>
        </p:blipFill>
        <p:spPr bwMode="auto">
          <a:xfrm>
            <a:off x="3276600" y="3241675"/>
            <a:ext cx="5486400" cy="323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325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5181600"/>
          </a:xfrm>
        </p:spPr>
        <p:txBody>
          <a:bodyPr/>
          <a:lstStyle/>
          <a:p>
            <a:r>
              <a:rPr lang="en-US" dirty="0"/>
              <a:t>Aggregation</a:t>
            </a:r>
          </a:p>
          <a:p>
            <a:r>
              <a:rPr lang="en-US" dirty="0"/>
              <a:t>Sampling</a:t>
            </a:r>
          </a:p>
          <a:p>
            <a:r>
              <a:rPr lang="en-US" dirty="0"/>
              <a:t>Dimensionality Reduction</a:t>
            </a:r>
          </a:p>
          <a:p>
            <a:r>
              <a:rPr lang="en-US" dirty="0"/>
              <a:t>Feature subset selection</a:t>
            </a:r>
          </a:p>
          <a:p>
            <a:r>
              <a:rPr lang="en-US" dirty="0"/>
              <a:t>Feature creation</a:t>
            </a:r>
          </a:p>
          <a:p>
            <a:r>
              <a:rPr lang="en-US" dirty="0" err="1"/>
              <a:t>Discretization</a:t>
            </a:r>
            <a:r>
              <a:rPr lang="en-US" dirty="0"/>
              <a:t> and </a:t>
            </a:r>
            <a:r>
              <a:rPr lang="en-US" dirty="0" err="1" smtClean="0"/>
              <a:t>Binarization</a:t>
            </a:r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3962400" y="4419600"/>
            <a:ext cx="1752600" cy="1676400"/>
          </a:xfrm>
          <a:prstGeom prst="ellipse">
            <a:avLst/>
          </a:prstGeom>
          <a:solidFill>
            <a:srgbClr val="00B050">
              <a:alpha val="43922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Combining two or more attributes (or objects) into a single attribute (or object)</a:t>
            </a:r>
          </a:p>
          <a:p>
            <a:endParaRPr lang="en-US"/>
          </a:p>
          <a:p>
            <a:r>
              <a:rPr lang="en-US"/>
              <a:t>Purpose</a:t>
            </a:r>
          </a:p>
          <a:p>
            <a:pPr lvl="1"/>
            <a:r>
              <a:rPr lang="en-US"/>
              <a:t>Data reduction</a:t>
            </a:r>
          </a:p>
          <a:p>
            <a:pPr lvl="2"/>
            <a:r>
              <a:rPr lang="en-US"/>
              <a:t> Reduce the number of attributes or objects</a:t>
            </a:r>
          </a:p>
          <a:p>
            <a:pPr lvl="1"/>
            <a:r>
              <a:rPr lang="en-US"/>
              <a:t>Change of scale</a:t>
            </a:r>
          </a:p>
          <a:p>
            <a:pPr lvl="2"/>
            <a:r>
              <a:rPr lang="en-US"/>
              <a:t> Cities aggregated into regions, states, countries, etc</a:t>
            </a:r>
          </a:p>
          <a:p>
            <a:pPr lvl="1"/>
            <a:r>
              <a:rPr lang="en-US"/>
              <a:t>More “stable” data</a:t>
            </a:r>
          </a:p>
          <a:p>
            <a:pPr lvl="2"/>
            <a:r>
              <a:rPr lang="en-US"/>
              <a:t> Aggregated data tends to have less variability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</a:p>
        </p:txBody>
      </p:sp>
      <p:sp>
        <p:nvSpPr>
          <p:cNvPr id="844804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44805" name="Text Box 5"/>
          <p:cNvSpPr txBox="1">
            <a:spLocks noChangeArrowheads="1"/>
          </p:cNvSpPr>
          <p:nvPr/>
        </p:nvSpPr>
        <p:spPr bwMode="auto">
          <a:xfrm>
            <a:off x="838200" y="5654675"/>
            <a:ext cx="2895600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Standard Deviation of Average Monthly Precipitation</a:t>
            </a:r>
          </a:p>
        </p:txBody>
      </p:sp>
      <p:sp>
        <p:nvSpPr>
          <p:cNvPr id="844806" name="Rectangle 6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44807" name="Text Box 7"/>
          <p:cNvSpPr txBox="1">
            <a:spLocks noChangeArrowheads="1"/>
          </p:cNvSpPr>
          <p:nvPr/>
        </p:nvSpPr>
        <p:spPr bwMode="auto">
          <a:xfrm>
            <a:off x="5410200" y="5654675"/>
            <a:ext cx="2895600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Standard Deviation of Average Yearly Precipitation</a:t>
            </a:r>
          </a:p>
        </p:txBody>
      </p:sp>
      <p:pic>
        <p:nvPicPr>
          <p:cNvPr id="844808" name="Picture 8"/>
          <p:cNvPicPr>
            <a:picLocks noChangeAspect="1" noChangeArrowheads="1"/>
          </p:cNvPicPr>
          <p:nvPr/>
        </p:nvPicPr>
        <p:blipFill>
          <a:blip r:embed="rId3" cstate="print"/>
          <a:srcRect l="2975" r="18164"/>
          <a:stretch>
            <a:fillRect/>
          </a:stretch>
        </p:blipFill>
        <p:spPr bwMode="auto">
          <a:xfrm>
            <a:off x="152400" y="1768475"/>
            <a:ext cx="4038600" cy="3840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844809" name="Picture 9"/>
          <p:cNvPicPr>
            <a:picLocks noChangeAspect="1" noChangeArrowheads="1"/>
          </p:cNvPicPr>
          <p:nvPr/>
        </p:nvPicPr>
        <p:blipFill>
          <a:blip r:embed="rId4" cstate="print"/>
          <a:srcRect l="7861" r="5850"/>
          <a:stretch>
            <a:fillRect/>
          </a:stretch>
        </p:blipFill>
        <p:spPr bwMode="auto">
          <a:xfrm>
            <a:off x="4648200" y="1768475"/>
            <a:ext cx="4495800" cy="3840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844810" name="Text Box 10"/>
          <p:cNvSpPr txBox="1">
            <a:spLocks noChangeArrowheads="1"/>
          </p:cNvSpPr>
          <p:nvPr/>
        </p:nvSpPr>
        <p:spPr bwMode="auto">
          <a:xfrm>
            <a:off x="533400" y="1143000"/>
            <a:ext cx="48006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Variation of Precipitation in Australia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4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DD3157-C546-4965-8DB8-9FB256D99593}" type="slidenum">
              <a:rPr lang="en-US"/>
              <a:pPr/>
              <a:t>36</a:t>
            </a:fld>
            <a:endParaRPr lang="en-US"/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 using data cubes</a:t>
            </a:r>
          </a:p>
        </p:txBody>
      </p:sp>
      <p:sp>
        <p:nvSpPr>
          <p:cNvPr id="9216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435100"/>
            <a:ext cx="4189413" cy="4965700"/>
          </a:xfrm>
        </p:spPr>
        <p:txBody>
          <a:bodyPr/>
          <a:lstStyle/>
          <a:p>
            <a:r>
              <a:rPr lang="en-US" sz="2400" dirty="0"/>
              <a:t>OLAP (online analytical processing) often based on </a:t>
            </a:r>
            <a:r>
              <a:rPr lang="en-US" sz="2400" i="1" dirty="0"/>
              <a:t>data cubes</a:t>
            </a:r>
          </a:p>
          <a:p>
            <a:pPr lvl="1"/>
            <a:r>
              <a:rPr lang="en-US" sz="2000" dirty="0"/>
              <a:t>A multidimensional data model akin to tables and spreadsheets</a:t>
            </a:r>
          </a:p>
        </p:txBody>
      </p:sp>
      <p:sp>
        <p:nvSpPr>
          <p:cNvPr id="921604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dirty="0"/>
              <a:t>A sales data cube, for example, models data and allows viewing in multiple dimensions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Dimension tables</a:t>
            </a:r>
            <a:r>
              <a:rPr lang="en-US" sz="2000" dirty="0"/>
              <a:t>, such as item (</a:t>
            </a:r>
            <a:r>
              <a:rPr lang="en-US" sz="2000" dirty="0" err="1"/>
              <a:t>item_name</a:t>
            </a:r>
            <a:r>
              <a:rPr lang="en-US" sz="2000" dirty="0"/>
              <a:t>, brand, type), or time(day, week, month, quarter, year) </a:t>
            </a:r>
          </a:p>
          <a:p>
            <a:pPr lvl="1"/>
            <a:r>
              <a:rPr lang="en-US" sz="2000" dirty="0">
                <a:solidFill>
                  <a:srgbClr val="FF0000"/>
                </a:solidFill>
              </a:rPr>
              <a:t>Fact table </a:t>
            </a:r>
            <a:r>
              <a:rPr lang="en-US" sz="2000" dirty="0"/>
              <a:t>contains measures (such as </a:t>
            </a:r>
            <a:r>
              <a:rPr lang="en-US" sz="2000" dirty="0" err="1"/>
              <a:t>dollars_sold</a:t>
            </a:r>
            <a:r>
              <a:rPr lang="en-US" sz="2000" dirty="0"/>
              <a:t>) and keys to each of the related dimension tables</a:t>
            </a:r>
          </a:p>
        </p:txBody>
      </p:sp>
      <p:grpSp>
        <p:nvGrpSpPr>
          <p:cNvPr id="921605" name="Group 5"/>
          <p:cNvGrpSpPr>
            <a:grpSpLocks/>
          </p:cNvGrpSpPr>
          <p:nvPr/>
        </p:nvGrpSpPr>
        <p:grpSpPr bwMode="auto">
          <a:xfrm>
            <a:off x="914400" y="3352800"/>
            <a:ext cx="2817813" cy="2817813"/>
            <a:chOff x="3600" y="2160"/>
            <a:chExt cx="1775" cy="1775"/>
          </a:xfrm>
        </p:grpSpPr>
        <p:sp>
          <p:nvSpPr>
            <p:cNvPr id="921606" name="AutoShape 6"/>
            <p:cNvSpPr>
              <a:spLocks noChangeArrowheads="1"/>
            </p:cNvSpPr>
            <p:nvPr/>
          </p:nvSpPr>
          <p:spPr bwMode="auto">
            <a:xfrm>
              <a:off x="3909" y="2484"/>
              <a:ext cx="1463" cy="1167"/>
            </a:xfrm>
            <a:prstGeom prst="cube">
              <a:avLst>
                <a:gd name="adj" fmla="val 24995"/>
              </a:avLst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07" name="Line 7"/>
            <p:cNvSpPr>
              <a:spLocks noChangeShapeType="1"/>
            </p:cNvSpPr>
            <p:nvPr/>
          </p:nvSpPr>
          <p:spPr bwMode="auto">
            <a:xfrm>
              <a:off x="3907" y="2913"/>
              <a:ext cx="11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08" name="Line 8"/>
            <p:cNvSpPr>
              <a:spLocks noChangeShapeType="1"/>
            </p:cNvSpPr>
            <p:nvPr/>
          </p:nvSpPr>
          <p:spPr bwMode="auto">
            <a:xfrm>
              <a:off x="3907" y="3037"/>
              <a:ext cx="11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09" name="Line 9"/>
            <p:cNvSpPr>
              <a:spLocks noChangeShapeType="1"/>
            </p:cNvSpPr>
            <p:nvPr/>
          </p:nvSpPr>
          <p:spPr bwMode="auto">
            <a:xfrm>
              <a:off x="3907" y="3191"/>
              <a:ext cx="11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10" name="Line 10"/>
            <p:cNvSpPr>
              <a:spLocks noChangeShapeType="1"/>
            </p:cNvSpPr>
            <p:nvPr/>
          </p:nvSpPr>
          <p:spPr bwMode="auto">
            <a:xfrm>
              <a:off x="3907" y="3314"/>
              <a:ext cx="11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11" name="Line 11"/>
            <p:cNvSpPr>
              <a:spLocks noChangeShapeType="1"/>
            </p:cNvSpPr>
            <p:nvPr/>
          </p:nvSpPr>
          <p:spPr bwMode="auto">
            <a:xfrm>
              <a:off x="3907" y="3438"/>
              <a:ext cx="11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12" name="Line 12"/>
            <p:cNvSpPr>
              <a:spLocks noChangeShapeType="1"/>
            </p:cNvSpPr>
            <p:nvPr/>
          </p:nvSpPr>
          <p:spPr bwMode="auto">
            <a:xfrm>
              <a:off x="3907" y="3561"/>
              <a:ext cx="11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13" name="Line 13"/>
            <p:cNvSpPr>
              <a:spLocks noChangeShapeType="1"/>
            </p:cNvSpPr>
            <p:nvPr/>
          </p:nvSpPr>
          <p:spPr bwMode="auto">
            <a:xfrm>
              <a:off x="4043" y="2790"/>
              <a:ext cx="0" cy="8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14" name="Line 14"/>
            <p:cNvSpPr>
              <a:spLocks noChangeShapeType="1"/>
            </p:cNvSpPr>
            <p:nvPr/>
          </p:nvSpPr>
          <p:spPr bwMode="auto">
            <a:xfrm>
              <a:off x="4351" y="2790"/>
              <a:ext cx="0" cy="8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15" name="Line 15"/>
            <p:cNvSpPr>
              <a:spLocks noChangeShapeType="1"/>
            </p:cNvSpPr>
            <p:nvPr/>
          </p:nvSpPr>
          <p:spPr bwMode="auto">
            <a:xfrm>
              <a:off x="4521" y="2790"/>
              <a:ext cx="0" cy="8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16" name="Line 16"/>
            <p:cNvSpPr>
              <a:spLocks noChangeShapeType="1"/>
            </p:cNvSpPr>
            <p:nvPr/>
          </p:nvSpPr>
          <p:spPr bwMode="auto">
            <a:xfrm>
              <a:off x="4658" y="2790"/>
              <a:ext cx="0" cy="8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17" name="Line 17"/>
            <p:cNvSpPr>
              <a:spLocks noChangeShapeType="1"/>
            </p:cNvSpPr>
            <p:nvPr/>
          </p:nvSpPr>
          <p:spPr bwMode="auto">
            <a:xfrm>
              <a:off x="4794" y="2790"/>
              <a:ext cx="0" cy="8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18" name="Line 18"/>
            <p:cNvSpPr>
              <a:spLocks noChangeShapeType="1"/>
            </p:cNvSpPr>
            <p:nvPr/>
          </p:nvSpPr>
          <p:spPr bwMode="auto">
            <a:xfrm>
              <a:off x="4180" y="2790"/>
              <a:ext cx="0" cy="8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19" name="Line 19"/>
            <p:cNvSpPr>
              <a:spLocks noChangeShapeType="1"/>
            </p:cNvSpPr>
            <p:nvPr/>
          </p:nvSpPr>
          <p:spPr bwMode="auto">
            <a:xfrm flipV="1">
              <a:off x="4043" y="2482"/>
              <a:ext cx="342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20" name="Line 20"/>
            <p:cNvSpPr>
              <a:spLocks noChangeShapeType="1"/>
            </p:cNvSpPr>
            <p:nvPr/>
          </p:nvSpPr>
          <p:spPr bwMode="auto">
            <a:xfrm flipV="1">
              <a:off x="4180" y="2482"/>
              <a:ext cx="307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21" name="Line 21"/>
            <p:cNvSpPr>
              <a:spLocks noChangeShapeType="1"/>
            </p:cNvSpPr>
            <p:nvPr/>
          </p:nvSpPr>
          <p:spPr bwMode="auto">
            <a:xfrm flipV="1">
              <a:off x="4351" y="2482"/>
              <a:ext cx="307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22" name="Line 22"/>
            <p:cNvSpPr>
              <a:spLocks noChangeShapeType="1"/>
            </p:cNvSpPr>
            <p:nvPr/>
          </p:nvSpPr>
          <p:spPr bwMode="auto">
            <a:xfrm flipV="1">
              <a:off x="4658" y="2482"/>
              <a:ext cx="307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23" name="Line 23"/>
            <p:cNvSpPr>
              <a:spLocks noChangeShapeType="1"/>
            </p:cNvSpPr>
            <p:nvPr/>
          </p:nvSpPr>
          <p:spPr bwMode="auto">
            <a:xfrm flipV="1">
              <a:off x="4794" y="2482"/>
              <a:ext cx="308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24" name="Line 24"/>
            <p:cNvSpPr>
              <a:spLocks noChangeShapeType="1"/>
            </p:cNvSpPr>
            <p:nvPr/>
          </p:nvSpPr>
          <p:spPr bwMode="auto">
            <a:xfrm flipV="1">
              <a:off x="4931" y="2482"/>
              <a:ext cx="307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25" name="Line 25"/>
            <p:cNvSpPr>
              <a:spLocks noChangeShapeType="1"/>
            </p:cNvSpPr>
            <p:nvPr/>
          </p:nvSpPr>
          <p:spPr bwMode="auto">
            <a:xfrm>
              <a:off x="4146" y="2574"/>
              <a:ext cx="112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26" name="Line 26"/>
            <p:cNvSpPr>
              <a:spLocks noChangeShapeType="1"/>
            </p:cNvSpPr>
            <p:nvPr/>
          </p:nvSpPr>
          <p:spPr bwMode="auto">
            <a:xfrm>
              <a:off x="4043" y="2667"/>
              <a:ext cx="1161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27" name="Line 27"/>
            <p:cNvSpPr>
              <a:spLocks noChangeShapeType="1"/>
            </p:cNvSpPr>
            <p:nvPr/>
          </p:nvSpPr>
          <p:spPr bwMode="auto">
            <a:xfrm>
              <a:off x="4931" y="2790"/>
              <a:ext cx="0" cy="86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28" name="Line 28"/>
            <p:cNvSpPr>
              <a:spLocks noChangeShapeType="1"/>
            </p:cNvSpPr>
            <p:nvPr/>
          </p:nvSpPr>
          <p:spPr bwMode="auto">
            <a:xfrm>
              <a:off x="5273" y="2574"/>
              <a:ext cx="0" cy="8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29" name="Line 29"/>
            <p:cNvSpPr>
              <a:spLocks noChangeShapeType="1"/>
            </p:cNvSpPr>
            <p:nvPr/>
          </p:nvSpPr>
          <p:spPr bwMode="auto">
            <a:xfrm flipV="1">
              <a:off x="5068" y="2636"/>
              <a:ext cx="307" cy="2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30" name="Line 30"/>
            <p:cNvSpPr>
              <a:spLocks noChangeShapeType="1"/>
            </p:cNvSpPr>
            <p:nvPr/>
          </p:nvSpPr>
          <p:spPr bwMode="auto">
            <a:xfrm flipV="1">
              <a:off x="5068" y="2790"/>
              <a:ext cx="307" cy="2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31" name="Line 31"/>
            <p:cNvSpPr>
              <a:spLocks noChangeShapeType="1"/>
            </p:cNvSpPr>
            <p:nvPr/>
          </p:nvSpPr>
          <p:spPr bwMode="auto">
            <a:xfrm flipV="1">
              <a:off x="5068" y="2944"/>
              <a:ext cx="307" cy="2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32" name="Line 32"/>
            <p:cNvSpPr>
              <a:spLocks noChangeShapeType="1"/>
            </p:cNvSpPr>
            <p:nvPr/>
          </p:nvSpPr>
          <p:spPr bwMode="auto">
            <a:xfrm flipV="1">
              <a:off x="5068" y="3068"/>
              <a:ext cx="307" cy="24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33" name="Line 33"/>
            <p:cNvSpPr>
              <a:spLocks noChangeShapeType="1"/>
            </p:cNvSpPr>
            <p:nvPr/>
          </p:nvSpPr>
          <p:spPr bwMode="auto">
            <a:xfrm flipV="1">
              <a:off x="5068" y="3191"/>
              <a:ext cx="307" cy="2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34" name="Line 34"/>
            <p:cNvSpPr>
              <a:spLocks noChangeShapeType="1"/>
            </p:cNvSpPr>
            <p:nvPr/>
          </p:nvSpPr>
          <p:spPr bwMode="auto">
            <a:xfrm flipV="1">
              <a:off x="5068" y="3283"/>
              <a:ext cx="307" cy="2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35" name="Rectangle 35"/>
            <p:cNvSpPr>
              <a:spLocks noChangeArrowheads="1"/>
            </p:cNvSpPr>
            <p:nvPr/>
          </p:nvSpPr>
          <p:spPr bwMode="auto">
            <a:xfrm rot="16200000" flipH="1">
              <a:off x="3387" y="3045"/>
              <a:ext cx="71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2400" b="0">
                  <a:latin typeface="Times New Roman" pitchFamily="18" charset="0"/>
                </a:rPr>
                <a:t>Product</a:t>
              </a:r>
            </a:p>
          </p:txBody>
        </p:sp>
        <p:sp>
          <p:nvSpPr>
            <p:cNvPr id="921636" name="Rectangle 36"/>
            <p:cNvSpPr>
              <a:spLocks noChangeArrowheads="1"/>
            </p:cNvSpPr>
            <p:nvPr/>
          </p:nvSpPr>
          <p:spPr bwMode="auto">
            <a:xfrm rot="18720000">
              <a:off x="3576" y="2376"/>
              <a:ext cx="71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>
              <a:spAutoFit/>
            </a:bodyPr>
            <a:lstStyle/>
            <a:p>
              <a:r>
                <a:rPr lang="en-US" sz="2400" b="0">
                  <a:latin typeface="Times New Roman" pitchFamily="18" charset="0"/>
                </a:rPr>
                <a:t>Region</a:t>
              </a:r>
            </a:p>
          </p:txBody>
        </p:sp>
        <p:sp>
          <p:nvSpPr>
            <p:cNvPr id="921637" name="Rectangle 37"/>
            <p:cNvSpPr>
              <a:spLocks noChangeArrowheads="1"/>
            </p:cNvSpPr>
            <p:nvPr/>
          </p:nvSpPr>
          <p:spPr bwMode="auto">
            <a:xfrm>
              <a:off x="4241" y="3647"/>
              <a:ext cx="62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spAutoFit/>
            </a:bodyPr>
            <a:lstStyle/>
            <a:p>
              <a:r>
                <a:rPr lang="en-US" sz="2400" b="0">
                  <a:latin typeface="Times New Roman" pitchFamily="18" charset="0"/>
                </a:rPr>
                <a:t>Month</a:t>
              </a:r>
            </a:p>
          </p:txBody>
        </p:sp>
        <p:sp>
          <p:nvSpPr>
            <p:cNvPr id="921638" name="Line 38"/>
            <p:cNvSpPr>
              <a:spLocks noChangeShapeType="1"/>
            </p:cNvSpPr>
            <p:nvPr/>
          </p:nvSpPr>
          <p:spPr bwMode="auto">
            <a:xfrm>
              <a:off x="5204" y="2667"/>
              <a:ext cx="0" cy="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1639" name="Line 39"/>
            <p:cNvSpPr>
              <a:spLocks noChangeShapeType="1"/>
            </p:cNvSpPr>
            <p:nvPr/>
          </p:nvSpPr>
          <p:spPr bwMode="auto">
            <a:xfrm flipV="1">
              <a:off x="4521" y="2482"/>
              <a:ext cx="308" cy="3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73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CA088-BD95-4E6A-B7F4-C7E66C095F77}" type="slidenum">
              <a:rPr lang="en-US"/>
              <a:pPr/>
              <a:t>37</a:t>
            </a:fld>
            <a:endParaRPr lang="en-US"/>
          </a:p>
        </p:txBody>
      </p:sp>
      <p:sp>
        <p:nvSpPr>
          <p:cNvPr id="92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sample data cube</a:t>
            </a:r>
          </a:p>
        </p:txBody>
      </p:sp>
      <p:sp>
        <p:nvSpPr>
          <p:cNvPr id="922627" name="Rectangle 3"/>
          <p:cNvSpPr>
            <a:spLocks noChangeArrowheads="1"/>
          </p:cNvSpPr>
          <p:nvPr/>
        </p:nvSpPr>
        <p:spPr bwMode="auto">
          <a:xfrm>
            <a:off x="704850" y="6191250"/>
            <a:ext cx="8001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>
              <a:buFont typeface="Monotype Sorts" pitchFamily="2" charset="2"/>
              <a:buNone/>
            </a:pPr>
            <a:endParaRPr lang="en-US" sz="2000" b="0">
              <a:latin typeface="Times New Roman" pitchFamily="18" charset="0"/>
            </a:endParaRPr>
          </a:p>
        </p:txBody>
      </p:sp>
      <p:sp>
        <p:nvSpPr>
          <p:cNvPr id="922628" name="AutoShape 4"/>
          <p:cNvSpPr>
            <a:spLocks noChangeArrowheads="1"/>
          </p:cNvSpPr>
          <p:nvPr/>
        </p:nvSpPr>
        <p:spPr bwMode="auto">
          <a:xfrm>
            <a:off x="6378575" y="1485900"/>
            <a:ext cx="2403475" cy="657490"/>
          </a:xfrm>
          <a:prstGeom prst="wedgeRoundRectCallout">
            <a:avLst>
              <a:gd name="adj1" fmla="val -41671"/>
              <a:gd name="adj2" fmla="val 66667"/>
              <a:gd name="adj3" fmla="val 16667"/>
            </a:avLst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0488" tIns="44450" rIns="90488" bIns="44450" anchor="ctr"/>
          <a:lstStyle/>
          <a:p>
            <a:pPr algn="ctr"/>
            <a:r>
              <a:rPr lang="en-US" sz="2000">
                <a:latin typeface="Times New Roman" pitchFamily="18" charset="0"/>
              </a:rPr>
              <a:t>Total annual sales</a:t>
            </a:r>
          </a:p>
          <a:p>
            <a:pPr algn="ctr"/>
            <a:r>
              <a:rPr lang="en-US" sz="2000">
                <a:latin typeface="Times New Roman" pitchFamily="18" charset="0"/>
              </a:rPr>
              <a:t>of  TV in U.S.A.</a:t>
            </a:r>
            <a:endParaRPr lang="en-US" sz="2400">
              <a:latin typeface="Times New Roman" pitchFamily="18" charset="0"/>
            </a:endParaRPr>
          </a:p>
        </p:txBody>
      </p:sp>
      <p:grpSp>
        <p:nvGrpSpPr>
          <p:cNvPr id="922629" name="Group 5"/>
          <p:cNvGrpSpPr>
            <a:grpSpLocks/>
          </p:cNvGrpSpPr>
          <p:nvPr/>
        </p:nvGrpSpPr>
        <p:grpSpPr bwMode="auto">
          <a:xfrm>
            <a:off x="762000" y="1600200"/>
            <a:ext cx="7127875" cy="4760913"/>
            <a:chOff x="444" y="1008"/>
            <a:chExt cx="4490" cy="2999"/>
          </a:xfrm>
        </p:grpSpPr>
        <p:sp>
          <p:nvSpPr>
            <p:cNvPr id="922630" name="Rectangle 6"/>
            <p:cNvSpPr>
              <a:spLocks noChangeArrowheads="1"/>
            </p:cNvSpPr>
            <p:nvPr/>
          </p:nvSpPr>
          <p:spPr bwMode="auto">
            <a:xfrm>
              <a:off x="2412" y="1008"/>
              <a:ext cx="498" cy="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>
                  <a:latin typeface="Times New Roman" pitchFamily="18" charset="0"/>
                </a:rPr>
                <a:t>Date</a:t>
              </a:r>
            </a:p>
          </p:txBody>
        </p:sp>
        <p:sp>
          <p:nvSpPr>
            <p:cNvPr id="922631" name="Rectangle 7"/>
            <p:cNvSpPr>
              <a:spLocks noChangeArrowheads="1"/>
            </p:cNvSpPr>
            <p:nvPr/>
          </p:nvSpPr>
          <p:spPr bwMode="auto">
            <a:xfrm rot="-2984941">
              <a:off x="276" y="1342"/>
              <a:ext cx="775" cy="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>
                  <a:latin typeface="Times New Roman" pitchFamily="18" charset="0"/>
                </a:rPr>
                <a:t>Product</a:t>
              </a:r>
            </a:p>
          </p:txBody>
        </p:sp>
        <p:sp>
          <p:nvSpPr>
            <p:cNvPr id="922632" name="Rectangle 8"/>
            <p:cNvSpPr>
              <a:spLocks noChangeArrowheads="1"/>
            </p:cNvSpPr>
            <p:nvPr/>
          </p:nvSpPr>
          <p:spPr bwMode="auto">
            <a:xfrm rot="-5400000">
              <a:off x="4378" y="2088"/>
              <a:ext cx="808" cy="28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400">
                  <a:latin typeface="Times New Roman" pitchFamily="18" charset="0"/>
                </a:rPr>
                <a:t>Country</a:t>
              </a:r>
            </a:p>
          </p:txBody>
        </p:sp>
        <p:grpSp>
          <p:nvGrpSpPr>
            <p:cNvPr id="922633" name="Group 9"/>
            <p:cNvGrpSpPr>
              <a:grpSpLocks/>
            </p:cNvGrpSpPr>
            <p:nvPr/>
          </p:nvGrpSpPr>
          <p:grpSpPr bwMode="auto">
            <a:xfrm>
              <a:off x="3604" y="3717"/>
              <a:ext cx="1330" cy="290"/>
              <a:chOff x="3508" y="3022"/>
              <a:chExt cx="1330" cy="290"/>
            </a:xfrm>
          </p:grpSpPr>
          <p:sp>
            <p:nvSpPr>
              <p:cNvPr id="922634" name="WordArt 10"/>
              <p:cNvSpPr>
                <a:spLocks noChangeArrowheads="1" noChangeShapeType="1" noTextEdit="1"/>
              </p:cNvSpPr>
              <p:nvPr/>
            </p:nvSpPr>
            <p:spPr bwMode="auto">
              <a:xfrm>
                <a:off x="3854" y="3022"/>
                <a:ext cx="984" cy="29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en-US" sz="3600" kern="10">
                    <a:ln w="9525">
                      <a:noFill/>
                      <a:round/>
                      <a:headEnd/>
                      <a:tailEnd/>
                    </a:ln>
                    <a:gradFill rotWithShape="0">
                      <a:gsLst>
                        <a:gs pos="0">
                          <a:srgbClr val="FFFF00"/>
                        </a:gs>
                        <a:gs pos="100000">
                          <a:srgbClr val="FF9933"/>
                        </a:gs>
                      </a:gsLst>
                      <a:path path="rect">
                        <a:fillToRect l="50000" t="50000" r="50000" b="50000"/>
                      </a:path>
                    </a:gradFill>
                    <a:effectLst>
                      <a:outerShdw dist="35921" dir="2700000" algn="ctr" rotWithShape="0">
                        <a:srgbClr val="C0C0C0"/>
                      </a:outerShdw>
                    </a:effectLst>
                    <a:latin typeface="Impact"/>
                  </a:rPr>
                  <a:t>All, All, All</a:t>
                </a:r>
              </a:p>
            </p:txBody>
          </p:sp>
          <p:sp>
            <p:nvSpPr>
              <p:cNvPr id="922635" name="AutoShape 11"/>
              <p:cNvSpPr>
                <a:spLocks noChangeArrowheads="1"/>
              </p:cNvSpPr>
              <p:nvPr/>
            </p:nvSpPr>
            <p:spPr bwMode="auto">
              <a:xfrm flipH="1">
                <a:off x="3508" y="3060"/>
                <a:ext cx="209" cy="187"/>
              </a:xfrm>
              <a:prstGeom prst="rightArrow">
                <a:avLst>
                  <a:gd name="adj1" fmla="val 50000"/>
                  <a:gd name="adj2" fmla="val 55888"/>
                </a:avLst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22636" name="AutoShape 12"/>
            <p:cNvSpPr>
              <a:spLocks noChangeArrowheads="1"/>
            </p:cNvSpPr>
            <p:nvPr/>
          </p:nvSpPr>
          <p:spPr bwMode="auto">
            <a:xfrm>
              <a:off x="3473" y="2787"/>
              <a:ext cx="640" cy="563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37" name="AutoShape 13"/>
            <p:cNvSpPr>
              <a:spLocks noChangeArrowheads="1"/>
            </p:cNvSpPr>
            <p:nvPr/>
          </p:nvSpPr>
          <p:spPr bwMode="auto">
            <a:xfrm>
              <a:off x="3473" y="2328"/>
              <a:ext cx="640" cy="564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38" name="AutoShape 14"/>
            <p:cNvSpPr>
              <a:spLocks noChangeArrowheads="1"/>
            </p:cNvSpPr>
            <p:nvPr/>
          </p:nvSpPr>
          <p:spPr bwMode="auto">
            <a:xfrm>
              <a:off x="3473" y="1870"/>
              <a:ext cx="640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39" name="AutoShape 15"/>
            <p:cNvSpPr>
              <a:spLocks noChangeArrowheads="1"/>
            </p:cNvSpPr>
            <p:nvPr/>
          </p:nvSpPr>
          <p:spPr bwMode="auto">
            <a:xfrm>
              <a:off x="3296" y="2958"/>
              <a:ext cx="640" cy="564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40" name="AutoShape 16"/>
            <p:cNvSpPr>
              <a:spLocks noChangeArrowheads="1"/>
            </p:cNvSpPr>
            <p:nvPr/>
          </p:nvSpPr>
          <p:spPr bwMode="auto">
            <a:xfrm>
              <a:off x="3296" y="2500"/>
              <a:ext cx="640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41" name="AutoShape 17"/>
            <p:cNvSpPr>
              <a:spLocks noChangeArrowheads="1"/>
            </p:cNvSpPr>
            <p:nvPr/>
          </p:nvSpPr>
          <p:spPr bwMode="auto">
            <a:xfrm>
              <a:off x="3296" y="2043"/>
              <a:ext cx="640" cy="562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42" name="AutoShape 18"/>
            <p:cNvSpPr>
              <a:spLocks noChangeArrowheads="1"/>
            </p:cNvSpPr>
            <p:nvPr/>
          </p:nvSpPr>
          <p:spPr bwMode="auto">
            <a:xfrm>
              <a:off x="3118" y="3130"/>
              <a:ext cx="641" cy="563"/>
            </a:xfrm>
            <a:prstGeom prst="cube">
              <a:avLst>
                <a:gd name="adj" fmla="val 24995"/>
              </a:avLst>
            </a:prstGeom>
            <a:solidFill>
              <a:srgbClr val="339966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43" name="AutoShape 19"/>
            <p:cNvSpPr>
              <a:spLocks noChangeArrowheads="1"/>
            </p:cNvSpPr>
            <p:nvPr/>
          </p:nvSpPr>
          <p:spPr bwMode="auto">
            <a:xfrm>
              <a:off x="3118" y="2673"/>
              <a:ext cx="641" cy="562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44" name="AutoShape 20"/>
            <p:cNvSpPr>
              <a:spLocks noChangeArrowheads="1"/>
            </p:cNvSpPr>
            <p:nvPr/>
          </p:nvSpPr>
          <p:spPr bwMode="auto">
            <a:xfrm>
              <a:off x="3118" y="2214"/>
              <a:ext cx="641" cy="564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45" name="Rectangle 21"/>
            <p:cNvSpPr>
              <a:spLocks noChangeArrowheads="1"/>
            </p:cNvSpPr>
            <p:nvPr/>
          </p:nvSpPr>
          <p:spPr bwMode="auto">
            <a:xfrm>
              <a:off x="444" y="1866"/>
              <a:ext cx="416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000" b="0" i="1"/>
                <a:t>sum</a:t>
              </a:r>
              <a:endParaRPr lang="en-US" sz="1600" b="0" i="1"/>
            </a:p>
          </p:txBody>
        </p:sp>
        <p:sp>
          <p:nvSpPr>
            <p:cNvPr id="922646" name="Rectangle 22"/>
            <p:cNvSpPr>
              <a:spLocks noChangeArrowheads="1"/>
            </p:cNvSpPr>
            <p:nvPr/>
          </p:nvSpPr>
          <p:spPr bwMode="auto">
            <a:xfrm>
              <a:off x="3616" y="1206"/>
              <a:ext cx="416" cy="24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 lIns="90488" tIns="44450" rIns="90488" bIns="44450">
              <a:spAutoFit/>
            </a:bodyPr>
            <a:lstStyle/>
            <a:p>
              <a:r>
                <a:rPr lang="en-US" sz="2000" b="0" i="1"/>
                <a:t>sum</a:t>
              </a:r>
              <a:endParaRPr lang="en-US" sz="1600" b="0" i="1"/>
            </a:p>
          </p:txBody>
        </p:sp>
        <p:sp>
          <p:nvSpPr>
            <p:cNvPr id="922647" name="AutoShape 23"/>
            <p:cNvSpPr>
              <a:spLocks noChangeArrowheads="1"/>
            </p:cNvSpPr>
            <p:nvPr/>
          </p:nvSpPr>
          <p:spPr bwMode="auto">
            <a:xfrm>
              <a:off x="1346" y="1428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48" name="AutoShape 24"/>
            <p:cNvSpPr>
              <a:spLocks noChangeArrowheads="1"/>
            </p:cNvSpPr>
            <p:nvPr/>
          </p:nvSpPr>
          <p:spPr bwMode="auto">
            <a:xfrm>
              <a:off x="1170" y="1599"/>
              <a:ext cx="639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49" name="AutoShape 25"/>
            <p:cNvSpPr>
              <a:spLocks noChangeArrowheads="1"/>
            </p:cNvSpPr>
            <p:nvPr/>
          </p:nvSpPr>
          <p:spPr bwMode="auto">
            <a:xfrm>
              <a:off x="992" y="1771"/>
              <a:ext cx="640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50" name="AutoShape 26"/>
            <p:cNvSpPr>
              <a:spLocks noChangeArrowheads="1"/>
            </p:cNvSpPr>
            <p:nvPr/>
          </p:nvSpPr>
          <p:spPr bwMode="auto">
            <a:xfrm>
              <a:off x="1879" y="1428"/>
              <a:ext cx="639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51" name="AutoShape 27"/>
            <p:cNvSpPr>
              <a:spLocks noChangeArrowheads="1"/>
            </p:cNvSpPr>
            <p:nvPr/>
          </p:nvSpPr>
          <p:spPr bwMode="auto">
            <a:xfrm>
              <a:off x="1701" y="1599"/>
              <a:ext cx="641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52" name="AutoShape 28"/>
            <p:cNvSpPr>
              <a:spLocks noChangeArrowheads="1"/>
            </p:cNvSpPr>
            <p:nvPr/>
          </p:nvSpPr>
          <p:spPr bwMode="auto">
            <a:xfrm>
              <a:off x="1524" y="1771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53" name="AutoShape 29"/>
            <p:cNvSpPr>
              <a:spLocks noChangeArrowheads="1"/>
            </p:cNvSpPr>
            <p:nvPr/>
          </p:nvSpPr>
          <p:spPr bwMode="auto">
            <a:xfrm>
              <a:off x="2410" y="1428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54" name="AutoShape 30"/>
            <p:cNvSpPr>
              <a:spLocks noChangeArrowheads="1"/>
            </p:cNvSpPr>
            <p:nvPr/>
          </p:nvSpPr>
          <p:spPr bwMode="auto">
            <a:xfrm>
              <a:off x="2233" y="1599"/>
              <a:ext cx="641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55" name="AutoShape 31"/>
            <p:cNvSpPr>
              <a:spLocks noChangeArrowheads="1"/>
            </p:cNvSpPr>
            <p:nvPr/>
          </p:nvSpPr>
          <p:spPr bwMode="auto">
            <a:xfrm>
              <a:off x="2055" y="1771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56" name="AutoShape 32"/>
            <p:cNvSpPr>
              <a:spLocks noChangeArrowheads="1"/>
            </p:cNvSpPr>
            <p:nvPr/>
          </p:nvSpPr>
          <p:spPr bwMode="auto">
            <a:xfrm>
              <a:off x="2942" y="1428"/>
              <a:ext cx="641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57" name="AutoShape 33"/>
            <p:cNvSpPr>
              <a:spLocks noChangeArrowheads="1"/>
            </p:cNvSpPr>
            <p:nvPr/>
          </p:nvSpPr>
          <p:spPr bwMode="auto">
            <a:xfrm>
              <a:off x="2766" y="1599"/>
              <a:ext cx="639" cy="564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58" name="AutoShape 34"/>
            <p:cNvSpPr>
              <a:spLocks noChangeArrowheads="1"/>
            </p:cNvSpPr>
            <p:nvPr/>
          </p:nvSpPr>
          <p:spPr bwMode="auto">
            <a:xfrm>
              <a:off x="2588" y="1771"/>
              <a:ext cx="639" cy="563"/>
            </a:xfrm>
            <a:prstGeom prst="cube">
              <a:avLst>
                <a:gd name="adj" fmla="val 249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59" name="AutoShape 35"/>
            <p:cNvSpPr>
              <a:spLocks noChangeArrowheads="1"/>
            </p:cNvSpPr>
            <p:nvPr/>
          </p:nvSpPr>
          <p:spPr bwMode="auto">
            <a:xfrm>
              <a:off x="3475" y="1428"/>
              <a:ext cx="639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60" name="AutoShape 36"/>
            <p:cNvSpPr>
              <a:spLocks noChangeArrowheads="1"/>
            </p:cNvSpPr>
            <p:nvPr/>
          </p:nvSpPr>
          <p:spPr bwMode="auto">
            <a:xfrm>
              <a:off x="3297" y="1599"/>
              <a:ext cx="639" cy="564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661" name="AutoShape 37"/>
            <p:cNvSpPr>
              <a:spLocks noChangeArrowheads="1"/>
            </p:cNvSpPr>
            <p:nvPr/>
          </p:nvSpPr>
          <p:spPr bwMode="auto">
            <a:xfrm>
              <a:off x="3119" y="1771"/>
              <a:ext cx="641" cy="563"/>
            </a:xfrm>
            <a:prstGeom prst="cube">
              <a:avLst>
                <a:gd name="adj" fmla="val 24995"/>
              </a:avLst>
            </a:prstGeom>
            <a:solidFill>
              <a:srgbClr val="CCFFCC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22662" name="Group 38"/>
            <p:cNvGrpSpPr>
              <a:grpSpLocks/>
            </p:cNvGrpSpPr>
            <p:nvPr/>
          </p:nvGrpSpPr>
          <p:grpSpPr bwMode="auto">
            <a:xfrm>
              <a:off x="823" y="1926"/>
              <a:ext cx="2768" cy="1937"/>
              <a:chOff x="1388" y="1937"/>
              <a:chExt cx="2026" cy="1310"/>
            </a:xfrm>
          </p:grpSpPr>
          <p:sp>
            <p:nvSpPr>
              <p:cNvPr id="922663" name="AutoShape 39"/>
              <p:cNvSpPr>
                <a:spLocks noChangeArrowheads="1"/>
              </p:cNvSpPr>
              <p:nvPr/>
            </p:nvSpPr>
            <p:spPr bwMode="auto">
              <a:xfrm>
                <a:off x="1388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2664" name="AutoShape 40"/>
              <p:cNvSpPr>
                <a:spLocks noChangeArrowheads="1"/>
              </p:cNvSpPr>
              <p:nvPr/>
            </p:nvSpPr>
            <p:spPr bwMode="auto">
              <a:xfrm>
                <a:off x="1778" y="2867"/>
                <a:ext cx="468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2665" name="AutoShape 41"/>
              <p:cNvSpPr>
                <a:spLocks noChangeArrowheads="1"/>
              </p:cNvSpPr>
              <p:nvPr/>
            </p:nvSpPr>
            <p:spPr bwMode="auto">
              <a:xfrm>
                <a:off x="1388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2666" name="AutoShape 42"/>
              <p:cNvSpPr>
                <a:spLocks noChangeArrowheads="1"/>
              </p:cNvSpPr>
              <p:nvPr/>
            </p:nvSpPr>
            <p:spPr bwMode="auto">
              <a:xfrm>
                <a:off x="1389" y="2258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2667" name="AutoShape 43"/>
              <p:cNvSpPr>
                <a:spLocks noChangeArrowheads="1"/>
              </p:cNvSpPr>
              <p:nvPr/>
            </p:nvSpPr>
            <p:spPr bwMode="auto">
              <a:xfrm>
                <a:off x="1778" y="255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2668" name="AutoShape 44"/>
              <p:cNvSpPr>
                <a:spLocks noChangeArrowheads="1"/>
              </p:cNvSpPr>
              <p:nvPr/>
            </p:nvSpPr>
            <p:spPr bwMode="auto">
              <a:xfrm>
                <a:off x="1778" y="224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2669" name="AutoShape 45"/>
              <p:cNvSpPr>
                <a:spLocks noChangeArrowheads="1"/>
              </p:cNvSpPr>
              <p:nvPr/>
            </p:nvSpPr>
            <p:spPr bwMode="auto">
              <a:xfrm>
                <a:off x="2167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2670" name="AutoShape 46"/>
              <p:cNvSpPr>
                <a:spLocks noChangeArrowheads="1"/>
              </p:cNvSpPr>
              <p:nvPr/>
            </p:nvSpPr>
            <p:spPr bwMode="auto">
              <a:xfrm>
                <a:off x="2167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2671" name="AutoShape 47"/>
              <p:cNvSpPr>
                <a:spLocks noChangeArrowheads="1"/>
              </p:cNvSpPr>
              <p:nvPr/>
            </p:nvSpPr>
            <p:spPr bwMode="auto">
              <a:xfrm>
                <a:off x="2167" y="224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2672" name="AutoShape 48"/>
              <p:cNvSpPr>
                <a:spLocks noChangeArrowheads="1"/>
              </p:cNvSpPr>
              <p:nvPr/>
            </p:nvSpPr>
            <p:spPr bwMode="auto">
              <a:xfrm>
                <a:off x="2556" y="2867"/>
                <a:ext cx="469" cy="380"/>
              </a:xfrm>
              <a:prstGeom prst="cube">
                <a:avLst>
                  <a:gd name="adj" fmla="val 24995"/>
                </a:avLst>
              </a:prstGeom>
              <a:solidFill>
                <a:srgbClr val="FF99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2673" name="AutoShape 49"/>
              <p:cNvSpPr>
                <a:spLocks noChangeArrowheads="1"/>
              </p:cNvSpPr>
              <p:nvPr/>
            </p:nvSpPr>
            <p:spPr bwMode="auto">
              <a:xfrm>
                <a:off x="2556" y="255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2674" name="AutoShape 50"/>
              <p:cNvSpPr>
                <a:spLocks noChangeArrowheads="1"/>
              </p:cNvSpPr>
              <p:nvPr/>
            </p:nvSpPr>
            <p:spPr bwMode="auto">
              <a:xfrm>
                <a:off x="2556" y="2247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2675" name="AutoShape 51"/>
              <p:cNvSpPr>
                <a:spLocks noChangeArrowheads="1"/>
              </p:cNvSpPr>
              <p:nvPr/>
            </p:nvSpPr>
            <p:spPr bwMode="auto">
              <a:xfrm>
                <a:off x="2946" y="2867"/>
                <a:ext cx="468" cy="380"/>
              </a:xfrm>
              <a:prstGeom prst="cube">
                <a:avLst>
                  <a:gd name="adj" fmla="val 24995"/>
                </a:avLst>
              </a:prstGeom>
              <a:solidFill>
                <a:srgbClr val="00336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2676" name="AutoShape 52"/>
              <p:cNvSpPr>
                <a:spLocks noChangeArrowheads="1"/>
              </p:cNvSpPr>
              <p:nvPr/>
            </p:nvSpPr>
            <p:spPr bwMode="auto">
              <a:xfrm>
                <a:off x="2946" y="255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2677" name="AutoShape 53"/>
              <p:cNvSpPr>
                <a:spLocks noChangeArrowheads="1"/>
              </p:cNvSpPr>
              <p:nvPr/>
            </p:nvSpPr>
            <p:spPr bwMode="auto">
              <a:xfrm>
                <a:off x="2946" y="224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2678" name="AutoShape 54"/>
              <p:cNvSpPr>
                <a:spLocks noChangeArrowheads="1"/>
              </p:cNvSpPr>
              <p:nvPr/>
            </p:nvSpPr>
            <p:spPr bwMode="auto">
              <a:xfrm>
                <a:off x="1389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2679" name="AutoShape 55"/>
              <p:cNvSpPr>
                <a:spLocks noChangeArrowheads="1"/>
              </p:cNvSpPr>
              <p:nvPr/>
            </p:nvSpPr>
            <p:spPr bwMode="auto">
              <a:xfrm>
                <a:off x="1779" y="1948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2680" name="AutoShape 56"/>
              <p:cNvSpPr>
                <a:spLocks noChangeArrowheads="1"/>
              </p:cNvSpPr>
              <p:nvPr/>
            </p:nvSpPr>
            <p:spPr bwMode="auto">
              <a:xfrm>
                <a:off x="2168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2681" name="AutoShape 57"/>
              <p:cNvSpPr>
                <a:spLocks noChangeArrowheads="1"/>
              </p:cNvSpPr>
              <p:nvPr/>
            </p:nvSpPr>
            <p:spPr bwMode="auto">
              <a:xfrm>
                <a:off x="2557" y="1948"/>
                <a:ext cx="469" cy="381"/>
              </a:xfrm>
              <a:prstGeom prst="cube">
                <a:avLst>
                  <a:gd name="adj" fmla="val 24995"/>
                </a:avLst>
              </a:prstGeom>
              <a:solidFill>
                <a:srgbClr val="FFCC99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2682" name="AutoShape 58"/>
              <p:cNvSpPr>
                <a:spLocks noChangeArrowheads="1"/>
              </p:cNvSpPr>
              <p:nvPr/>
            </p:nvSpPr>
            <p:spPr bwMode="auto">
              <a:xfrm>
                <a:off x="2946" y="1937"/>
                <a:ext cx="468" cy="381"/>
              </a:xfrm>
              <a:prstGeom prst="cube">
                <a:avLst>
                  <a:gd name="adj" fmla="val 24995"/>
                </a:avLst>
              </a:prstGeom>
              <a:solidFill>
                <a:srgbClr val="969696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pitchFamily="18" charset="0"/>
                </a:endParaRPr>
              </a:p>
            </p:txBody>
          </p:sp>
        </p:grpSp>
        <p:sp>
          <p:nvSpPr>
            <p:cNvPr id="922683" name="Rectangle 59"/>
            <p:cNvSpPr>
              <a:spLocks noChangeArrowheads="1"/>
            </p:cNvSpPr>
            <p:nvPr/>
          </p:nvSpPr>
          <p:spPr bwMode="auto">
            <a:xfrm>
              <a:off x="2468" y="1182"/>
              <a:ext cx="769" cy="2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lIns="90488" tIns="44450" rIns="90488" bIns="44450">
              <a:spAutoFit/>
            </a:bodyPr>
            <a:lstStyle/>
            <a:p>
              <a:r>
                <a:rPr lang="en-US" sz="1600" b="0" i="1"/>
                <a:t> </a:t>
              </a:r>
            </a:p>
          </p:txBody>
        </p:sp>
        <p:sp>
          <p:nvSpPr>
            <p:cNvPr id="922684" name="Text Box 60"/>
            <p:cNvSpPr txBox="1">
              <a:spLocks noChangeArrowheads="1"/>
            </p:cNvSpPr>
            <p:nvPr/>
          </p:nvSpPr>
          <p:spPr bwMode="auto">
            <a:xfrm>
              <a:off x="1103" y="1300"/>
              <a:ext cx="33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0">
                  <a:latin typeface="Times New Roman" pitchFamily="18" charset="0"/>
                </a:rPr>
                <a:t>TV</a:t>
              </a:r>
              <a:endParaRPr lang="en-US" sz="2400" b="0">
                <a:latin typeface="Times New Roman" pitchFamily="18" charset="0"/>
              </a:endParaRPr>
            </a:p>
          </p:txBody>
        </p:sp>
        <p:sp>
          <p:nvSpPr>
            <p:cNvPr id="922685" name="Text Box 61"/>
            <p:cNvSpPr txBox="1">
              <a:spLocks noChangeArrowheads="1"/>
            </p:cNvSpPr>
            <p:nvPr/>
          </p:nvSpPr>
          <p:spPr bwMode="auto">
            <a:xfrm>
              <a:off x="679" y="1669"/>
              <a:ext cx="44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0">
                  <a:latin typeface="Times New Roman" pitchFamily="18" charset="0"/>
                </a:rPr>
                <a:t>VCR</a:t>
              </a:r>
              <a:endParaRPr lang="en-US" sz="2400" b="0">
                <a:latin typeface="Times New Roman" pitchFamily="18" charset="0"/>
              </a:endParaRPr>
            </a:p>
          </p:txBody>
        </p:sp>
        <p:sp>
          <p:nvSpPr>
            <p:cNvPr id="922686" name="Text Box 62"/>
            <p:cNvSpPr txBox="1">
              <a:spLocks noChangeArrowheads="1"/>
            </p:cNvSpPr>
            <p:nvPr/>
          </p:nvSpPr>
          <p:spPr bwMode="auto">
            <a:xfrm>
              <a:off x="941" y="1492"/>
              <a:ext cx="31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0">
                  <a:latin typeface="Times New Roman" pitchFamily="18" charset="0"/>
                </a:rPr>
                <a:t>PC</a:t>
              </a:r>
              <a:endParaRPr lang="en-US" sz="2400" b="0">
                <a:latin typeface="Times New Roman" pitchFamily="18" charset="0"/>
              </a:endParaRPr>
            </a:p>
          </p:txBody>
        </p:sp>
        <p:sp>
          <p:nvSpPr>
            <p:cNvPr id="922687" name="Text Box 63"/>
            <p:cNvSpPr txBox="1">
              <a:spLocks noChangeArrowheads="1"/>
            </p:cNvSpPr>
            <p:nvPr/>
          </p:nvSpPr>
          <p:spPr bwMode="auto">
            <a:xfrm>
              <a:off x="1472" y="1197"/>
              <a:ext cx="4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0">
                  <a:latin typeface="Times New Roman" pitchFamily="18" charset="0"/>
                </a:rPr>
                <a:t>1Qtr</a:t>
              </a:r>
              <a:endParaRPr lang="en-US" sz="2400" b="0">
                <a:latin typeface="Times New Roman" pitchFamily="18" charset="0"/>
              </a:endParaRPr>
            </a:p>
          </p:txBody>
        </p:sp>
        <p:sp>
          <p:nvSpPr>
            <p:cNvPr id="922688" name="Text Box 64"/>
            <p:cNvSpPr txBox="1">
              <a:spLocks noChangeArrowheads="1"/>
            </p:cNvSpPr>
            <p:nvPr/>
          </p:nvSpPr>
          <p:spPr bwMode="auto">
            <a:xfrm>
              <a:off x="2036" y="1185"/>
              <a:ext cx="4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0">
                  <a:latin typeface="Times New Roman" pitchFamily="18" charset="0"/>
                </a:rPr>
                <a:t>2Qtr</a:t>
              </a:r>
              <a:endParaRPr lang="en-US" sz="2400" b="0">
                <a:latin typeface="Times New Roman" pitchFamily="18" charset="0"/>
              </a:endParaRPr>
            </a:p>
          </p:txBody>
        </p:sp>
        <p:sp>
          <p:nvSpPr>
            <p:cNvPr id="922689" name="Text Box 65"/>
            <p:cNvSpPr txBox="1">
              <a:spLocks noChangeArrowheads="1"/>
            </p:cNvSpPr>
            <p:nvPr/>
          </p:nvSpPr>
          <p:spPr bwMode="auto">
            <a:xfrm>
              <a:off x="2528" y="1209"/>
              <a:ext cx="4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0">
                  <a:latin typeface="Times New Roman" pitchFamily="18" charset="0"/>
                </a:rPr>
                <a:t>3Qtr</a:t>
              </a:r>
              <a:endParaRPr lang="en-US" sz="2400" b="0">
                <a:latin typeface="Times New Roman" pitchFamily="18" charset="0"/>
              </a:endParaRPr>
            </a:p>
          </p:txBody>
        </p:sp>
        <p:sp>
          <p:nvSpPr>
            <p:cNvPr id="922690" name="Text Box 66"/>
            <p:cNvSpPr txBox="1">
              <a:spLocks noChangeArrowheads="1"/>
            </p:cNvSpPr>
            <p:nvPr/>
          </p:nvSpPr>
          <p:spPr bwMode="auto">
            <a:xfrm>
              <a:off x="3104" y="1221"/>
              <a:ext cx="40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000" b="0">
                  <a:latin typeface="Times New Roman" pitchFamily="18" charset="0"/>
                </a:rPr>
                <a:t>4Qtr</a:t>
              </a:r>
              <a:endParaRPr lang="en-US" sz="2400" b="0">
                <a:latin typeface="Times New Roman" pitchFamily="18" charset="0"/>
              </a:endParaRPr>
            </a:p>
          </p:txBody>
        </p:sp>
        <p:sp>
          <p:nvSpPr>
            <p:cNvPr id="922691" name="Text Box 67"/>
            <p:cNvSpPr txBox="1">
              <a:spLocks noChangeArrowheads="1"/>
            </p:cNvSpPr>
            <p:nvPr/>
          </p:nvSpPr>
          <p:spPr bwMode="auto">
            <a:xfrm>
              <a:off x="4085" y="1482"/>
              <a:ext cx="51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0">
                  <a:latin typeface="Times New Roman" pitchFamily="18" charset="0"/>
                </a:rPr>
                <a:t>U.S.A</a:t>
              </a:r>
              <a:endParaRPr lang="en-US" sz="2400" b="0">
                <a:latin typeface="Times New Roman" pitchFamily="18" charset="0"/>
              </a:endParaRPr>
            </a:p>
          </p:txBody>
        </p:sp>
        <p:sp>
          <p:nvSpPr>
            <p:cNvPr id="922692" name="Text Box 68"/>
            <p:cNvSpPr txBox="1">
              <a:spLocks noChangeArrowheads="1"/>
            </p:cNvSpPr>
            <p:nvPr/>
          </p:nvSpPr>
          <p:spPr bwMode="auto">
            <a:xfrm>
              <a:off x="4034" y="1974"/>
              <a:ext cx="596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0">
                  <a:latin typeface="Times New Roman" pitchFamily="18" charset="0"/>
                </a:rPr>
                <a:t>Canada</a:t>
              </a:r>
              <a:endParaRPr lang="en-US" sz="2400" b="0">
                <a:latin typeface="Times New Roman" pitchFamily="18" charset="0"/>
              </a:endParaRPr>
            </a:p>
          </p:txBody>
        </p:sp>
        <p:sp>
          <p:nvSpPr>
            <p:cNvPr id="922693" name="Text Box 69"/>
            <p:cNvSpPr txBox="1">
              <a:spLocks noChangeArrowheads="1"/>
            </p:cNvSpPr>
            <p:nvPr/>
          </p:nvSpPr>
          <p:spPr bwMode="auto">
            <a:xfrm>
              <a:off x="4054" y="2394"/>
              <a:ext cx="60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0">
                  <a:latin typeface="Times New Roman" pitchFamily="18" charset="0"/>
                </a:rPr>
                <a:t>Mexico</a:t>
              </a:r>
              <a:endParaRPr lang="en-US" sz="2400" b="0">
                <a:latin typeface="Times New Roman" pitchFamily="18" charset="0"/>
              </a:endParaRPr>
            </a:p>
          </p:txBody>
        </p:sp>
        <p:sp>
          <p:nvSpPr>
            <p:cNvPr id="922694" name="Text Box 70"/>
            <p:cNvSpPr txBox="1">
              <a:spLocks noChangeArrowheads="1"/>
            </p:cNvSpPr>
            <p:nvPr/>
          </p:nvSpPr>
          <p:spPr bwMode="auto">
            <a:xfrm>
              <a:off x="4180" y="2874"/>
              <a:ext cx="374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2000" b="0" i="1">
                  <a:latin typeface="Times New Roman" pitchFamily="18" charset="0"/>
                </a:rPr>
                <a:t>sum</a:t>
              </a:r>
              <a:endParaRPr lang="en-US" sz="2400" b="0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 Table and Dimension Tables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(C) Vipin Kumar, Parallel Issues in Data Mining, VECPAR 2002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5D9DF5-A651-4F9E-AE00-BEF2C610B22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10915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577373"/>
            <a:ext cx="4474363" cy="459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C77CE-E73D-4FB2-B615-C987BA19002F}" type="slidenum">
              <a:rPr lang="en-US"/>
              <a:pPr/>
              <a:t>39</a:t>
            </a:fld>
            <a:endParaRPr lang="en-US"/>
          </a:p>
        </p:txBody>
      </p:sp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OLAP operations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Roll up (drill-up): summarize data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by climbing up hierarchy or by dimension reduction</a:t>
            </a:r>
          </a:p>
          <a:p>
            <a:pPr>
              <a:lnSpc>
                <a:spcPct val="90000"/>
              </a:lnSpc>
            </a:pPr>
            <a:r>
              <a:rPr lang="en-US" sz="2400"/>
              <a:t>Drill down (roll down): reverse of roll-up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from higher level summary to lower level summary or detailed data, or introducing new dimensions</a:t>
            </a:r>
          </a:p>
          <a:p>
            <a:pPr>
              <a:lnSpc>
                <a:spcPct val="90000"/>
              </a:lnSpc>
            </a:pPr>
            <a:r>
              <a:rPr lang="en-US" sz="2400"/>
              <a:t>Slice and dice: 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project and select </a:t>
            </a:r>
          </a:p>
          <a:p>
            <a:pPr>
              <a:lnSpc>
                <a:spcPct val="90000"/>
              </a:lnSpc>
            </a:pPr>
            <a:r>
              <a:rPr lang="en-US" sz="2400"/>
              <a:t>Pivot (rotate): 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reorient the cube, visualization, 3D to series of 2D planes.</a:t>
            </a:r>
          </a:p>
          <a:p>
            <a:pPr>
              <a:lnSpc>
                <a:spcPct val="90000"/>
              </a:lnSpc>
            </a:pPr>
            <a:r>
              <a:rPr lang="en-US" sz="2400"/>
              <a:t>Other operations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drill across: involving (across) more than one fact table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drill through: through the bottom level of the cube to its back-end relational tables (using SQL)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25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Measurement of Length </a:t>
            </a:r>
          </a:p>
        </p:txBody>
      </p:sp>
      <p:sp>
        <p:nvSpPr>
          <p:cNvPr id="864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  <a:ln/>
        </p:spPr>
        <p:txBody>
          <a:bodyPr/>
          <a:lstStyle/>
          <a:p>
            <a:pPr marL="285750" indent="-285750">
              <a:lnSpc>
                <a:spcPct val="95000"/>
              </a:lnSpc>
              <a:spcBef>
                <a:spcPct val="20000"/>
              </a:spcBef>
            </a:pPr>
            <a:r>
              <a:rPr lang="en-US" sz="2000" b="1"/>
              <a:t>The way you measure an attribute is somewhat may not match the attributes properties.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1800" b="1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64260" name="Object 4"/>
          <p:cNvGraphicFramePr>
            <a:graphicFrameLocks noChangeAspect="1"/>
          </p:cNvGraphicFramePr>
          <p:nvPr/>
        </p:nvGraphicFramePr>
        <p:xfrm>
          <a:off x="1295400" y="1676400"/>
          <a:ext cx="5591175" cy="4438650"/>
        </p:xfrm>
        <a:graphic>
          <a:graphicData uri="http://schemas.openxmlformats.org/presentationml/2006/ole">
            <p:oleObj spid="_x0000_s864260" name="VISIO" r:id="rId4" imgW="5590440" imgH="4438440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8163-C0D3-4C3F-B2F8-9D52DC4C8008}" type="slidenum">
              <a:rPr lang="en-US"/>
              <a:pPr/>
              <a:t>40</a:t>
            </a:fld>
            <a:endParaRPr lang="en-US"/>
          </a:p>
        </p:txBody>
      </p:sp>
      <p:sp>
        <p:nvSpPr>
          <p:cNvPr id="92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Analysis-driven aggregation</a:t>
            </a:r>
          </a:p>
        </p:txBody>
      </p:sp>
      <p:sp>
        <p:nvSpPr>
          <p:cNvPr id="92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Aggregate specific dimensions until desired size obtained</a:t>
            </a:r>
          </a:p>
          <a:p>
            <a:r>
              <a:rPr lang="en-US"/>
              <a:t>Different dimensions yield different sizes</a:t>
            </a:r>
          </a:p>
          <a:p>
            <a:r>
              <a:rPr lang="en-US"/>
              <a:t>Use the smallest size cube that leaves intact the dimensions one is trying to analyze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Sampling </a:t>
            </a:r>
          </a:p>
        </p:txBody>
      </p:sp>
      <p:sp>
        <p:nvSpPr>
          <p:cNvPr id="870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  <a:ln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sz="2400" b="1" dirty="0">
                <a:latin typeface="Times New Roman" pitchFamily="18" charset="0"/>
                <a:ea typeface="MS Mincho" pitchFamily="49" charset="-128"/>
              </a:rPr>
              <a:t>Sampling is the main technique employed for data selection.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</a:pPr>
            <a:r>
              <a:rPr lang="en-US" sz="2000" dirty="0" smtClean="0">
                <a:latin typeface="Times New Roman" pitchFamily="18" charset="0"/>
                <a:ea typeface="MS Mincho" pitchFamily="49" charset="-128"/>
              </a:rPr>
              <a:t>often </a:t>
            </a:r>
            <a:r>
              <a:rPr lang="en-US" sz="2000" dirty="0">
                <a:latin typeface="Times New Roman" pitchFamily="18" charset="0"/>
                <a:ea typeface="MS Mincho" pitchFamily="49" charset="-128"/>
              </a:rPr>
              <a:t>used for both the preliminary investigation of the data and the final data analysis</a:t>
            </a:r>
            <a:r>
              <a:rPr lang="en-US" sz="2000" dirty="0" smtClean="0">
                <a:latin typeface="Times New Roman" pitchFamily="18" charset="0"/>
                <a:ea typeface="MS Mincho" pitchFamily="49" charset="-128"/>
              </a:rPr>
              <a:t>. 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Statisticians sample because 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obtaining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the entire set of data of interest is too expensive or time consuming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Sampling is used in data mining because 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processing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the entire set of data of interest is too expensive or time consuming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ey principle for effective sampling: </a:t>
            </a: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 sample will work almost as well as using the entire data sets, if the sample is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representative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 sample is representative if it has approximately the same property (of interest) as the original set of data  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98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Sample Size</a:t>
            </a:r>
          </a:p>
        </p:txBody>
      </p:sp>
      <p:sp>
        <p:nvSpPr>
          <p:cNvPr id="80998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  <a:ln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809988" name="Picture 1028"/>
          <p:cNvPicPr>
            <a:picLocks noChangeAspect="1" noChangeArrowheads="1"/>
          </p:cNvPicPr>
          <p:nvPr/>
        </p:nvPicPr>
        <p:blipFill>
          <a:blip r:embed="rId3" cstate="print"/>
          <a:srcRect l="10422" r="12462"/>
          <a:stretch>
            <a:fillRect/>
          </a:stretch>
        </p:blipFill>
        <p:spPr bwMode="auto">
          <a:xfrm>
            <a:off x="457200" y="1752600"/>
            <a:ext cx="2819400" cy="27416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809989" name="Picture 1029"/>
          <p:cNvPicPr>
            <a:picLocks noChangeAspect="1" noChangeArrowheads="1"/>
          </p:cNvPicPr>
          <p:nvPr/>
        </p:nvPicPr>
        <p:blipFill>
          <a:blip r:embed="rId4" cstate="print"/>
          <a:srcRect l="10422" t="13898" r="14546" b="11060"/>
          <a:stretch>
            <a:fillRect/>
          </a:stretch>
        </p:blipFill>
        <p:spPr bwMode="auto">
          <a:xfrm>
            <a:off x="3276600" y="2209800"/>
            <a:ext cx="2743200" cy="2057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809990" name="Picture 1030"/>
          <p:cNvPicPr>
            <a:picLocks noChangeAspect="1" noChangeArrowheads="1"/>
          </p:cNvPicPr>
          <p:nvPr/>
        </p:nvPicPr>
        <p:blipFill>
          <a:blip r:embed="rId5" cstate="print"/>
          <a:srcRect l="11681" r="13287"/>
          <a:stretch>
            <a:fillRect/>
          </a:stretch>
        </p:blipFill>
        <p:spPr bwMode="auto">
          <a:xfrm>
            <a:off x="6096000" y="1828800"/>
            <a:ext cx="2743200" cy="27416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809991" name="Text Box 1031"/>
          <p:cNvSpPr txBox="1">
            <a:spLocks noChangeArrowheads="1"/>
          </p:cNvSpPr>
          <p:nvPr/>
        </p:nvSpPr>
        <p:spPr bwMode="auto">
          <a:xfrm>
            <a:off x="914400" y="4495800"/>
            <a:ext cx="80772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8000 points		         2000 Points			500 Points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Sample Size</a:t>
            </a:r>
          </a:p>
        </p:txBody>
      </p:sp>
      <p:sp>
        <p:nvSpPr>
          <p:cNvPr id="81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  <a:ln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What sample size is necessary to get at least one object from each of 10 groups.</a:t>
            </a:r>
          </a:p>
        </p:txBody>
      </p:sp>
      <p:pic>
        <p:nvPicPr>
          <p:cNvPr id="812036" name="Picture 4"/>
          <p:cNvPicPr>
            <a:picLocks noChangeAspect="1" noChangeArrowheads="1"/>
          </p:cNvPicPr>
          <p:nvPr/>
        </p:nvPicPr>
        <p:blipFill>
          <a:blip r:embed="rId3" cstate="print"/>
          <a:srcRect l="14552"/>
          <a:stretch>
            <a:fillRect/>
          </a:stretch>
        </p:blipFill>
        <p:spPr bwMode="auto">
          <a:xfrm>
            <a:off x="304800" y="2590800"/>
            <a:ext cx="3132138" cy="2749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81203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1905000"/>
            <a:ext cx="5484813" cy="4113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9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Sampling</a:t>
            </a:r>
          </a:p>
        </p:txBody>
      </p:sp>
      <p:sp>
        <p:nvSpPr>
          <p:cNvPr id="8079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Simple Random Sampling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There is an equal probability of selecting any particular item</a:t>
            </a:r>
          </a:p>
          <a:p>
            <a:pPr lvl="4"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2400"/>
              <a:t>Sampling without replacement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As each item is selected, it is removed from the population</a:t>
            </a:r>
          </a:p>
          <a:p>
            <a:pPr lvl="4"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2400"/>
              <a:t>Sampling with replacement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Objects are not removed from the population as they are selected for the sample.   </a:t>
            </a:r>
          </a:p>
          <a:p>
            <a:pPr lvl="2">
              <a:lnSpc>
                <a:spcPct val="90000"/>
              </a:lnSpc>
            </a:pPr>
            <a:r>
              <a:rPr lang="en-US" sz="1800"/>
              <a:t>  In sampling with replacement, the same object can be picked up more than once</a:t>
            </a:r>
          </a:p>
          <a:p>
            <a:pPr lvl="4">
              <a:lnSpc>
                <a:spcPct val="90000"/>
              </a:lnSpc>
            </a:pPr>
            <a:endParaRPr lang="en-US" sz="1800"/>
          </a:p>
          <a:p>
            <a:pPr>
              <a:lnSpc>
                <a:spcPct val="90000"/>
              </a:lnSpc>
            </a:pPr>
            <a:r>
              <a:rPr lang="en-US" sz="2400"/>
              <a:t>Stratified sampling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Split the data into several partitions; then draw random samples from each partition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8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Grid-based Sampling</a:t>
            </a:r>
            <a:endParaRPr lang="en-US" dirty="0"/>
          </a:p>
        </p:txBody>
      </p:sp>
      <p:sp>
        <p:nvSpPr>
          <p:cNvPr id="8058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4694237" cy="5181600"/>
          </a:xfrm>
        </p:spPr>
        <p:txBody>
          <a:bodyPr/>
          <a:lstStyle/>
          <a:p>
            <a:r>
              <a:rPr lang="en-US" dirty="0" smtClean="0"/>
              <a:t>Fixed Grid: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Flexible Grid: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46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1222" y="1295400"/>
            <a:ext cx="3832578" cy="2069592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46180" name="Picture 4" descr="http://collaboration.cmc.ec.gc.ca/science/rpn/gem/gem-climate/Version_3.3.0/Images/stretched_grid_l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9723" y="3711575"/>
            <a:ext cx="5059877" cy="2460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71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Curse of Dimensionality</a:t>
            </a:r>
          </a:p>
        </p:txBody>
      </p:sp>
      <p:sp>
        <p:nvSpPr>
          <p:cNvPr id="840714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411162" y="1143000"/>
            <a:ext cx="8351837" cy="5181600"/>
          </a:xfrm>
        </p:spPr>
        <p:txBody>
          <a:bodyPr/>
          <a:lstStyle/>
          <a:p>
            <a:r>
              <a:rPr lang="en-US" sz="2400" dirty="0"/>
              <a:t>When dimensionality increases, data becomes increasingly sparse in the space that it occupies</a:t>
            </a:r>
          </a:p>
          <a:p>
            <a:endParaRPr lang="en-US" sz="2400" dirty="0"/>
          </a:p>
        </p:txBody>
      </p:sp>
      <p:sp>
        <p:nvSpPr>
          <p:cNvPr id="840708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40709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" name="Content Placeholder 8" descr="CurseDimensionality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1905000" y="2233541"/>
            <a:ext cx="4419600" cy="3710059"/>
          </a:xfrm>
        </p:spPr>
      </p:pic>
      <p:sp>
        <p:nvSpPr>
          <p:cNvPr id="8" name="TextBox 7"/>
          <p:cNvSpPr txBox="1"/>
          <p:nvPr/>
        </p:nvSpPr>
        <p:spPr>
          <a:xfrm>
            <a:off x="990600" y="6019800"/>
            <a:ext cx="5519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many grid points do you need for a 10 dimensional cube?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71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Curse of Dimensionality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Example (Richard Bellman):</a:t>
            </a:r>
            <a:r>
              <a:rPr lang="en-US" dirty="0" smtClean="0"/>
              <a:t> 100 evenly-spaced sample points suffice to sample a unit interval with no more than 0.01 distance between points.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How many points with a spacing of 0.01 between adjacent points do you need for an equivalent sampling of a 10-dimensional unit hypercube?</a:t>
            </a:r>
          </a:p>
          <a:p>
            <a:r>
              <a:rPr lang="en-US" dirty="0" smtClean="0"/>
              <a:t>Answer: </a:t>
            </a:r>
            <a:r>
              <a:rPr lang="en-US" dirty="0" smtClean="0">
                <a:solidFill>
                  <a:srgbClr val="0070C0"/>
                </a:solidFill>
              </a:rPr>
              <a:t>100</a:t>
            </a:r>
            <a:r>
              <a:rPr lang="en-US" baseline="30000" dirty="0" smtClean="0">
                <a:solidFill>
                  <a:srgbClr val="0070C0"/>
                </a:solidFill>
              </a:rPr>
              <a:t>10</a:t>
            </a:r>
            <a:r>
              <a:rPr lang="en-US" dirty="0" smtClean="0">
                <a:solidFill>
                  <a:srgbClr val="0070C0"/>
                </a:solidFill>
              </a:rPr>
              <a:t> = 10</a:t>
            </a:r>
            <a:r>
              <a:rPr lang="en-US" baseline="30000" dirty="0" smtClean="0">
                <a:solidFill>
                  <a:srgbClr val="0070C0"/>
                </a:solidFill>
              </a:rPr>
              <a:t>20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smtClean="0"/>
              <a:t>that is a factor of </a:t>
            </a:r>
            <a:r>
              <a:rPr lang="en-US" dirty="0" smtClean="0">
                <a:solidFill>
                  <a:srgbClr val="0070C0"/>
                </a:solidFill>
              </a:rPr>
              <a:t>10</a:t>
            </a:r>
            <a:r>
              <a:rPr lang="en-US" baseline="30000" dirty="0" smtClean="0">
                <a:solidFill>
                  <a:srgbClr val="0070C0"/>
                </a:solidFill>
              </a:rPr>
              <a:t>18</a:t>
            </a:r>
            <a:r>
              <a:rPr lang="en-US" dirty="0" smtClean="0"/>
              <a:t> more!</a:t>
            </a:r>
            <a:endParaRPr lang="en-US" dirty="0"/>
          </a:p>
        </p:txBody>
      </p:sp>
      <p:sp>
        <p:nvSpPr>
          <p:cNvPr id="840709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71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Curse of Dimensionality</a:t>
            </a:r>
          </a:p>
        </p:txBody>
      </p:sp>
      <p:sp>
        <p:nvSpPr>
          <p:cNvPr id="840714" name="Rectangle 10"/>
          <p:cNvSpPr>
            <a:spLocks noGrp="1" noChangeArrowheads="1"/>
          </p:cNvSpPr>
          <p:nvPr>
            <p:ph sz="half" idx="1"/>
          </p:nvPr>
        </p:nvSpPr>
        <p:spPr>
          <a:xfrm>
            <a:off x="411162" y="1143000"/>
            <a:ext cx="8351837" cy="5181600"/>
          </a:xfrm>
        </p:spPr>
        <p:txBody>
          <a:bodyPr/>
          <a:lstStyle/>
          <a:p>
            <a:r>
              <a:rPr lang="en-US" sz="2400" dirty="0"/>
              <a:t>When dimensionality increases, data becomes increasingly sparse in the space that it </a:t>
            </a:r>
            <a:r>
              <a:rPr lang="en-US" sz="2400" dirty="0" smtClean="0"/>
              <a:t>occupies</a:t>
            </a:r>
          </a:p>
          <a:p>
            <a:endParaRPr lang="en-US" sz="2400" dirty="0" smtClean="0"/>
          </a:p>
          <a:p>
            <a:pPr>
              <a:buNone/>
            </a:pP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840708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40709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9984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2514600"/>
            <a:ext cx="2539556" cy="2743200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/>
            <a:tailEnd/>
          </a:ln>
        </p:spPr>
      </p:pic>
      <p:graphicFrame>
        <p:nvGraphicFramePr>
          <p:cNvPr id="9" name="Content Placeholder 8"/>
          <p:cNvGraphicFramePr>
            <a:graphicFrameLocks noChangeAspect="1"/>
          </p:cNvGraphicFramePr>
          <p:nvPr>
            <p:ph sz="half" idx="2"/>
          </p:nvPr>
        </p:nvGraphicFramePr>
        <p:xfrm>
          <a:off x="4191000" y="3429000"/>
          <a:ext cx="4083050" cy="1343025"/>
        </p:xfrm>
        <a:graphic>
          <a:graphicData uri="http://schemas.openxmlformats.org/presentationml/2006/ole">
            <p:oleObj spid="_x0000_s1006593" name="Equation" r:id="rId5" imgW="2006280" imgH="6602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71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Curse of Dimensionality</a:t>
            </a:r>
          </a:p>
        </p:txBody>
      </p:sp>
      <p:sp>
        <p:nvSpPr>
          <p:cNvPr id="840714" name="Rectangle 10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400"/>
              <a:t>When dimensionality increases, data becomes increasingly sparse in the space that it occupies</a:t>
            </a:r>
          </a:p>
          <a:p>
            <a:endParaRPr lang="en-US" sz="2400"/>
          </a:p>
          <a:p>
            <a:r>
              <a:rPr lang="en-US" sz="2400"/>
              <a:t>Definitions of density and distance between points, which is critical for clustering and outlier detection, become less meaningful</a:t>
            </a:r>
          </a:p>
        </p:txBody>
      </p:sp>
      <p:sp>
        <p:nvSpPr>
          <p:cNvPr id="840708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40709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840715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4572000" y="1447800"/>
            <a:ext cx="4572000" cy="3429000"/>
          </a:xfrm>
          <a:noFill/>
          <a:ln/>
        </p:spPr>
      </p:pic>
      <p:sp>
        <p:nvSpPr>
          <p:cNvPr id="840717" name="Text Box 13"/>
          <p:cNvSpPr txBox="1">
            <a:spLocks noChangeArrowheads="1"/>
          </p:cNvSpPr>
          <p:nvPr/>
        </p:nvSpPr>
        <p:spPr bwMode="auto">
          <a:xfrm>
            <a:off x="4648200" y="5181600"/>
            <a:ext cx="4038600" cy="8366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14300" indent="-114300">
              <a:spcBef>
                <a:spcPct val="50000"/>
              </a:spcBef>
              <a:buFontTx/>
              <a:buChar char="•"/>
            </a:pPr>
            <a:r>
              <a:rPr lang="en-US"/>
              <a:t>Randomly generate 500 points</a:t>
            </a:r>
          </a:p>
          <a:p>
            <a:pPr marL="114300" indent="-114300">
              <a:spcBef>
                <a:spcPct val="50000"/>
              </a:spcBef>
              <a:buFontTx/>
              <a:buChar char="•"/>
            </a:pPr>
            <a:r>
              <a:rPr lang="en-US"/>
              <a:t>Compute difference between max and min distance between any pair of points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Attribute Values </a:t>
            </a:r>
          </a:p>
        </p:txBody>
      </p:sp>
      <p:sp>
        <p:nvSpPr>
          <p:cNvPr id="77926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type of an attribute depends on which of the following properties it possesses:</a:t>
            </a:r>
          </a:p>
          <a:p>
            <a:pPr lvl="1"/>
            <a:r>
              <a:rPr lang="en-US"/>
              <a:t>Distinctness:  		=  </a:t>
            </a:r>
            <a:r>
              <a:rPr lang="en-US">
                <a:sym typeface="Symbol" pitchFamily="18" charset="2"/>
              </a:rPr>
              <a:t>		</a:t>
            </a:r>
            <a:endParaRPr lang="en-US"/>
          </a:p>
          <a:p>
            <a:pPr lvl="1"/>
            <a:r>
              <a:rPr lang="en-US"/>
              <a:t>Order:  		&lt;  &gt;  		</a:t>
            </a:r>
          </a:p>
          <a:p>
            <a:pPr lvl="1"/>
            <a:r>
              <a:rPr lang="en-US"/>
              <a:t>Addition:  		+  - 		</a:t>
            </a:r>
          </a:p>
          <a:p>
            <a:pPr lvl="1"/>
            <a:r>
              <a:rPr lang="en-US"/>
              <a:t>Multiplication: 		* /</a:t>
            </a:r>
          </a:p>
          <a:p>
            <a:pPr lvl="4"/>
            <a:endParaRPr lang="en-US"/>
          </a:p>
          <a:p>
            <a:pPr lvl="1"/>
            <a:r>
              <a:rPr lang="en-US"/>
              <a:t>Nominal attribute: distinctness</a:t>
            </a:r>
          </a:p>
          <a:p>
            <a:pPr lvl="1"/>
            <a:r>
              <a:rPr lang="en-US"/>
              <a:t>Ordinal attribute: distinctness &amp; order</a:t>
            </a:r>
          </a:p>
          <a:p>
            <a:pPr lvl="1"/>
            <a:r>
              <a:rPr lang="en-US"/>
              <a:t>Interval attribute: distinctness, order &amp; addition</a:t>
            </a:r>
          </a:p>
          <a:p>
            <a:pPr lvl="1"/>
            <a:r>
              <a:rPr lang="en-US"/>
              <a:t>Ratio attribute: all 4 properties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</a:t>
            </a:r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Purposes: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Avoid curse of dimensionality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Reduce amount of time and memory required by data mining algorithms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Allow data to be more easily visualized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May help to eliminate irrelevant features or reduce noise</a:t>
            </a:r>
          </a:p>
          <a:p>
            <a:pPr lvl="4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Techniques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Principle Component </a:t>
            </a:r>
            <a:r>
              <a:rPr lang="en-US" dirty="0" smtClean="0"/>
              <a:t>Analysis (PCA)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Feature subset selection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120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Dimensionality Reduction: </a:t>
            </a:r>
            <a:r>
              <a:rPr lang="en-US" sz="2000" dirty="0" smtClean="0"/>
              <a:t>Principle </a:t>
            </a:r>
            <a:r>
              <a:rPr lang="en-US" sz="2000" dirty="0" err="1" smtClean="0"/>
              <a:t>Componenent</a:t>
            </a:r>
            <a:r>
              <a:rPr lang="en-US" sz="2000" dirty="0" smtClean="0"/>
              <a:t> Analysis (PCA)</a:t>
            </a:r>
            <a:endParaRPr lang="en-US" dirty="0"/>
          </a:p>
        </p:txBody>
      </p:sp>
      <p:sp>
        <p:nvSpPr>
          <p:cNvPr id="857121" name="Rectangle 3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to find a projection that captures the largest amount of variation in data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29" name="Picture 28" descr="thumb_PC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2667000"/>
            <a:ext cx="3402118" cy="32252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832732" y="2895600"/>
            <a:ext cx="457200" cy="3048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120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Dimensionality Reduction: </a:t>
            </a:r>
            <a:r>
              <a:rPr lang="en-US" sz="2000" dirty="0" smtClean="0"/>
              <a:t>Principle </a:t>
            </a:r>
            <a:r>
              <a:rPr lang="en-US" sz="2000" dirty="0" err="1" smtClean="0"/>
              <a:t>Componenent</a:t>
            </a:r>
            <a:r>
              <a:rPr lang="en-US" sz="2000" dirty="0" smtClean="0"/>
              <a:t> Analysis (PCA)</a:t>
            </a:r>
            <a:endParaRPr lang="en-US" dirty="0"/>
          </a:p>
        </p:txBody>
      </p:sp>
      <p:sp>
        <p:nvSpPr>
          <p:cNvPr id="857121" name="Rectangle 3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to find a projection that captures the largest amount of variation in data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29" name="Picture 28" descr="thumb_PC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2667000"/>
            <a:ext cx="3402118" cy="3225208"/>
          </a:xfrm>
          <a:prstGeom prst="rect">
            <a:avLst/>
          </a:prstGeom>
        </p:spPr>
      </p:pic>
      <p:pic>
        <p:nvPicPr>
          <p:cNvPr id="944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8569" y="2667000"/>
            <a:ext cx="3648231" cy="3352800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 bwMode="auto">
          <a:xfrm>
            <a:off x="4832732" y="2895600"/>
            <a:ext cx="457200" cy="3048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001000" y="5791200"/>
            <a:ext cx="457200" cy="3048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7467600" y="2754217"/>
            <a:ext cx="457200" cy="3048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77200" y="2590800"/>
            <a:ext cx="38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v1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 bwMode="auto">
          <a:xfrm>
            <a:off x="1981200" y="5486400"/>
            <a:ext cx="152400" cy="76200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057400" y="4953000"/>
            <a:ext cx="152400" cy="76200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895600" y="4800600"/>
            <a:ext cx="152400" cy="76200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895600" y="4495800"/>
            <a:ext cx="152400" cy="76200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743200" y="3962400"/>
            <a:ext cx="152400" cy="76200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352800" y="3962400"/>
            <a:ext cx="76200" cy="152400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120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Reduction: PCA</a:t>
            </a:r>
          </a:p>
        </p:txBody>
      </p:sp>
      <p:sp>
        <p:nvSpPr>
          <p:cNvPr id="857121" name="Rectangle 3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Goal is to find a projection that captures the largest amount of variation in data</a:t>
            </a:r>
          </a:p>
          <a:p>
            <a:endParaRPr lang="en-US"/>
          </a:p>
        </p:txBody>
      </p:sp>
      <p:pic>
        <p:nvPicPr>
          <p:cNvPr id="30" name="Picture 29" descr="fig_pca_illu3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2362200"/>
            <a:ext cx="8414046" cy="3337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44" name="Rectangle 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PCA Works</a:t>
            </a:r>
            <a:endParaRPr lang="en-US" dirty="0"/>
          </a:p>
        </p:txBody>
      </p:sp>
      <p:sp>
        <p:nvSpPr>
          <p:cNvPr id="858145" name="Rectangle 3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18500" cy="5181600"/>
          </a:xfrm>
        </p:spPr>
        <p:txBody>
          <a:bodyPr/>
          <a:lstStyle/>
          <a:p>
            <a:r>
              <a:rPr lang="en-US" dirty="0" smtClean="0"/>
              <a:t>Subtract mean (centering)</a:t>
            </a:r>
          </a:p>
          <a:p>
            <a:r>
              <a:rPr lang="en-US" dirty="0" smtClean="0"/>
              <a:t>Find the eigenvectors of the covariance matrix</a:t>
            </a:r>
          </a:p>
          <a:p>
            <a:r>
              <a:rPr lang="en-US" dirty="0" smtClean="0"/>
              <a:t>The eigenvectors are the principle components</a:t>
            </a:r>
            <a:endParaRPr lang="en-US" dirty="0"/>
          </a:p>
        </p:txBody>
      </p:sp>
      <p:pic>
        <p:nvPicPr>
          <p:cNvPr id="30" name="Picture 29" descr="image04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19400" y="2895600"/>
            <a:ext cx="3124200" cy="3137272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 bwMode="auto">
          <a:xfrm flipV="1">
            <a:off x="3048000" y="3124200"/>
            <a:ext cx="2743200" cy="26670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5638079" y="2819400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PC1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 bwMode="auto">
          <a:xfrm rot="16200000" flipV="1">
            <a:off x="3505200" y="3733800"/>
            <a:ext cx="1676400" cy="152400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3276600" y="3276600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PC2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441321" y="4452651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= 0</a:t>
            </a:r>
            <a:endParaRPr lang="en-US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1" grpId="0"/>
      <p:bldP spid="4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416675"/>
            <a:ext cx="2133600" cy="304800"/>
          </a:xfrm>
          <a:prstGeom prst="rect">
            <a:avLst/>
          </a:prstGeom>
        </p:spPr>
        <p:txBody>
          <a:bodyPr/>
          <a:lstStyle/>
          <a:p>
            <a:fld id="{AB877C63-8949-4B60-A13A-1986DD150656}" type="slidenum">
              <a:rPr lang="en-US"/>
              <a:pPr/>
              <a:t>55</a:t>
            </a:fld>
            <a:endParaRPr lang="en-US"/>
          </a:p>
        </p:txBody>
      </p:sp>
      <p:sp>
        <p:nvSpPr>
          <p:cNvPr id="450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Covariance of Two Vectors, cov(p,q) </a:t>
            </a:r>
            <a:endParaRPr lang="en-US">
              <a:latin typeface="Arial" charset="0"/>
            </a:endParaRPr>
          </a:p>
        </p:txBody>
      </p:sp>
      <p:graphicFrame>
        <p:nvGraphicFramePr>
          <p:cNvPr id="450564" name="Object 4"/>
          <p:cNvGraphicFramePr>
            <a:graphicFrameLocks noChangeAspect="1"/>
          </p:cNvGraphicFramePr>
          <p:nvPr/>
        </p:nvGraphicFramePr>
        <p:xfrm>
          <a:off x="1117600" y="1146175"/>
          <a:ext cx="6972300" cy="517525"/>
        </p:xfrm>
        <a:graphic>
          <a:graphicData uri="http://schemas.openxmlformats.org/presentationml/2006/ole">
            <p:oleObj spid="_x0000_s1196034" name="Equation" r:id="rId3" imgW="3251160" imgH="241200" progId="">
              <p:embed/>
            </p:oleObj>
          </a:graphicData>
        </a:graphic>
      </p:graphicFrame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6375400" y="1908175"/>
            <a:ext cx="2593975" cy="1370013"/>
            <a:chOff x="176" y="1694"/>
            <a:chExt cx="1634" cy="863"/>
          </a:xfrm>
        </p:grpSpPr>
        <p:graphicFrame>
          <p:nvGraphicFramePr>
            <p:cNvPr id="450567" name="Object 7"/>
            <p:cNvGraphicFramePr>
              <a:graphicFrameLocks noChangeAspect="1"/>
            </p:cNvGraphicFramePr>
            <p:nvPr/>
          </p:nvGraphicFramePr>
          <p:xfrm>
            <a:off x="282" y="1973"/>
            <a:ext cx="1407" cy="584"/>
          </p:xfrm>
          <a:graphic>
            <a:graphicData uri="http://schemas.openxmlformats.org/presentationml/2006/ole">
              <p:oleObj spid="_x0000_s1196037" name="Equation" r:id="rId4" imgW="1041120" imgH="431640" progId="">
                <p:embed/>
              </p:oleObj>
            </a:graphicData>
          </a:graphic>
        </p:graphicFrame>
        <p:sp>
          <p:nvSpPr>
            <p:cNvPr id="450568" name="Text Box 8"/>
            <p:cNvSpPr txBox="1">
              <a:spLocks noChangeArrowheads="1"/>
            </p:cNvSpPr>
            <p:nvPr/>
          </p:nvSpPr>
          <p:spPr bwMode="auto">
            <a:xfrm>
              <a:off x="176" y="1694"/>
              <a:ext cx="1634" cy="25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/>
                <a:t>Mean of attributes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257175" y="1898650"/>
            <a:ext cx="6045200" cy="1389063"/>
            <a:chOff x="930" y="1304"/>
            <a:chExt cx="3808" cy="875"/>
          </a:xfrm>
        </p:grpSpPr>
        <p:graphicFrame>
          <p:nvGraphicFramePr>
            <p:cNvPr id="450565" name="Object 5"/>
            <p:cNvGraphicFramePr>
              <a:graphicFrameLocks noChangeAspect="1"/>
            </p:cNvGraphicFramePr>
            <p:nvPr/>
          </p:nvGraphicFramePr>
          <p:xfrm>
            <a:off x="930" y="1595"/>
            <a:ext cx="3808" cy="584"/>
          </p:xfrm>
          <a:graphic>
            <a:graphicData uri="http://schemas.openxmlformats.org/presentationml/2006/ole">
              <p:oleObj spid="_x0000_s1196036" name="Equation" r:id="rId5" imgW="2819160" imgH="431640" progId="">
                <p:embed/>
              </p:oleObj>
            </a:graphicData>
          </a:graphic>
        </p:graphicFrame>
        <p:sp>
          <p:nvSpPr>
            <p:cNvPr id="450572" name="Text Box 12"/>
            <p:cNvSpPr txBox="1">
              <a:spLocks noChangeArrowheads="1"/>
            </p:cNvSpPr>
            <p:nvPr/>
          </p:nvSpPr>
          <p:spPr bwMode="auto">
            <a:xfrm>
              <a:off x="932" y="1304"/>
              <a:ext cx="1955" cy="25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Your text-book definition:</a:t>
              </a:r>
            </a:p>
          </p:txBody>
        </p:sp>
      </p:grp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1736725" y="3813175"/>
            <a:ext cx="5575300" cy="1330325"/>
            <a:chOff x="1094" y="2402"/>
            <a:chExt cx="3512" cy="838"/>
          </a:xfrm>
        </p:grpSpPr>
        <p:graphicFrame>
          <p:nvGraphicFramePr>
            <p:cNvPr id="450575" name="Object 15"/>
            <p:cNvGraphicFramePr>
              <a:graphicFrameLocks noChangeAspect="1"/>
            </p:cNvGraphicFramePr>
            <p:nvPr/>
          </p:nvGraphicFramePr>
          <p:xfrm>
            <a:off x="1158" y="2662"/>
            <a:ext cx="3448" cy="310"/>
          </p:xfrm>
          <a:graphic>
            <a:graphicData uri="http://schemas.openxmlformats.org/presentationml/2006/ole">
              <p:oleObj spid="_x0000_s1196035" name="Equation" r:id="rId6" imgW="2552400" imgH="228600" progId="">
                <p:embed/>
              </p:oleObj>
            </a:graphicData>
          </a:graphic>
        </p:graphicFrame>
        <p:sp>
          <p:nvSpPr>
            <p:cNvPr id="450576" name="Text Box 16"/>
            <p:cNvSpPr txBox="1">
              <a:spLocks noChangeArrowheads="1"/>
            </p:cNvSpPr>
            <p:nvPr/>
          </p:nvSpPr>
          <p:spPr bwMode="auto">
            <a:xfrm>
              <a:off x="1094" y="2402"/>
              <a:ext cx="1333" cy="25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Better definition:</a:t>
              </a:r>
            </a:p>
          </p:txBody>
        </p:sp>
        <p:sp>
          <p:nvSpPr>
            <p:cNvPr id="450577" name="Text Box 17"/>
            <p:cNvSpPr txBox="1">
              <a:spLocks noChangeArrowheads="1"/>
            </p:cNvSpPr>
            <p:nvPr/>
          </p:nvSpPr>
          <p:spPr bwMode="auto">
            <a:xfrm>
              <a:off x="1100" y="2990"/>
              <a:ext cx="3369" cy="25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 i="1"/>
                <a:t>E</a:t>
              </a:r>
              <a:r>
                <a:rPr lang="en-US"/>
                <a:t> is the Expected values of a random variable.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416675"/>
            <a:ext cx="2133600" cy="304800"/>
          </a:xfrm>
          <a:prstGeom prst="rect">
            <a:avLst/>
          </a:prstGeom>
        </p:spPr>
        <p:txBody>
          <a:bodyPr/>
          <a:lstStyle/>
          <a:p>
            <a:fld id="{110859A2-F7E4-4AA4-B644-0914040E7714}" type="slidenum">
              <a:rPr lang="en-US"/>
              <a:pPr/>
              <a:t>56</a:t>
            </a:fld>
            <a:endParaRPr lang="en-US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Covariance, or Dispersion Matrix, </a:t>
            </a:r>
            <a:endParaRPr lang="en-US">
              <a:latin typeface="Arial" charset="0"/>
            </a:endParaRPr>
          </a:p>
        </p:txBody>
      </p:sp>
      <p:graphicFrame>
        <p:nvGraphicFramePr>
          <p:cNvPr id="444420" name="Object 4"/>
          <p:cNvGraphicFramePr>
            <a:graphicFrameLocks noChangeAspect="1"/>
          </p:cNvGraphicFramePr>
          <p:nvPr/>
        </p:nvGraphicFramePr>
        <p:xfrm>
          <a:off x="7423150" y="57150"/>
          <a:ext cx="600075" cy="693738"/>
        </p:xfrm>
        <a:graphic>
          <a:graphicData uri="http://schemas.openxmlformats.org/presentationml/2006/ole">
            <p:oleObj spid="_x0000_s1197058" name="Equation" r:id="rId3" imgW="164880" imgH="190440" progId="">
              <p:embed/>
            </p:oleObj>
          </a:graphicData>
        </a:graphic>
      </p:graphicFrame>
      <p:graphicFrame>
        <p:nvGraphicFramePr>
          <p:cNvPr id="444421" name="Object 5"/>
          <p:cNvGraphicFramePr>
            <a:graphicFrameLocks noChangeAspect="1"/>
          </p:cNvGraphicFramePr>
          <p:nvPr/>
        </p:nvGraphicFramePr>
        <p:xfrm>
          <a:off x="4233863" y="1095375"/>
          <a:ext cx="4111625" cy="1552575"/>
        </p:xfrm>
        <a:graphic>
          <a:graphicData uri="http://schemas.openxmlformats.org/presentationml/2006/ole">
            <p:oleObj spid="_x0000_s1197059" name="Equation" r:id="rId4" imgW="1917360" imgH="723600" progId="">
              <p:embed/>
            </p:oleObj>
          </a:graphicData>
        </a:graphic>
      </p:graphicFrame>
      <p:graphicFrame>
        <p:nvGraphicFramePr>
          <p:cNvPr id="444422" name="Object 6"/>
          <p:cNvGraphicFramePr>
            <a:graphicFrameLocks noChangeAspect="1"/>
          </p:cNvGraphicFramePr>
          <p:nvPr/>
        </p:nvGraphicFramePr>
        <p:xfrm>
          <a:off x="482600" y="3482975"/>
          <a:ext cx="8167688" cy="2017713"/>
        </p:xfrm>
        <a:graphic>
          <a:graphicData uri="http://schemas.openxmlformats.org/presentationml/2006/ole">
            <p:oleObj spid="_x0000_s1197060" name="Equation" r:id="rId5" imgW="3809880" imgH="939600" progId="">
              <p:embed/>
            </p:oleObj>
          </a:graphicData>
        </a:graphic>
      </p:graphicFrame>
      <p:sp>
        <p:nvSpPr>
          <p:cNvPr id="444423" name="Text Box 7"/>
          <p:cNvSpPr txBox="1">
            <a:spLocks noChangeArrowheads="1"/>
          </p:cNvSpPr>
          <p:nvPr/>
        </p:nvSpPr>
        <p:spPr bwMode="auto">
          <a:xfrm>
            <a:off x="203200" y="1031875"/>
            <a:ext cx="3929063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 i="1"/>
              <a:t>N</a:t>
            </a:r>
            <a:r>
              <a:rPr lang="en-US" b="1"/>
              <a:t> </a:t>
            </a:r>
            <a:r>
              <a:rPr lang="en-US"/>
              <a:t>points in </a:t>
            </a:r>
            <a:r>
              <a:rPr lang="en-US" b="1" i="1"/>
              <a:t>d</a:t>
            </a:r>
            <a:r>
              <a:rPr lang="en-US"/>
              <a:t>-dimensional space:</a:t>
            </a:r>
          </a:p>
        </p:txBody>
      </p:sp>
      <p:sp>
        <p:nvSpPr>
          <p:cNvPr id="444424" name="Text Box 8"/>
          <p:cNvSpPr txBox="1">
            <a:spLocks noChangeArrowheads="1"/>
          </p:cNvSpPr>
          <p:nvPr/>
        </p:nvSpPr>
        <p:spPr bwMode="auto">
          <a:xfrm>
            <a:off x="469900" y="2927350"/>
            <a:ext cx="4371975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The covariance, or dispersion matrix:</a:t>
            </a:r>
          </a:p>
        </p:txBody>
      </p:sp>
      <p:sp>
        <p:nvSpPr>
          <p:cNvPr id="444425" name="Text Box 9"/>
          <p:cNvSpPr txBox="1">
            <a:spLocks noChangeArrowheads="1"/>
          </p:cNvSpPr>
          <p:nvPr/>
        </p:nvSpPr>
        <p:spPr bwMode="auto">
          <a:xfrm>
            <a:off x="555625" y="5956300"/>
            <a:ext cx="7666038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The inverse, Σ</a:t>
            </a:r>
            <a:r>
              <a:rPr lang="en-US" baseline="30000"/>
              <a:t>-1</a:t>
            </a:r>
            <a:r>
              <a:rPr lang="en-US"/>
              <a:t>, is </a:t>
            </a:r>
            <a:r>
              <a:rPr lang="en-US" b="1"/>
              <a:t>concentration matrix</a:t>
            </a:r>
            <a:r>
              <a:rPr lang="en-US"/>
              <a:t> or </a:t>
            </a:r>
            <a:r>
              <a:rPr lang="en-US" b="1"/>
              <a:t>precision matrix</a:t>
            </a:r>
            <a:r>
              <a:rPr 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416675"/>
            <a:ext cx="2133600" cy="304800"/>
          </a:xfrm>
          <a:prstGeom prst="rect">
            <a:avLst/>
          </a:prstGeom>
        </p:spPr>
        <p:txBody>
          <a:bodyPr/>
          <a:lstStyle/>
          <a:p>
            <a:fld id="{707196FC-72E7-4412-A1D0-B76EDB5743E0}" type="slidenum">
              <a:rPr lang="en-US"/>
              <a:pPr/>
              <a:t>57</a:t>
            </a:fld>
            <a:endParaRPr lang="en-US"/>
          </a:p>
        </p:txBody>
      </p:sp>
      <p:sp>
        <p:nvSpPr>
          <p:cNvPr id="179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Mathematics behind PCA</a:t>
            </a:r>
          </a:p>
        </p:txBody>
      </p:sp>
      <p:grpSp>
        <p:nvGrpSpPr>
          <p:cNvPr id="2" name="Group 109"/>
          <p:cNvGrpSpPr>
            <a:grpSpLocks/>
          </p:cNvGrpSpPr>
          <p:nvPr/>
        </p:nvGrpSpPr>
        <p:grpSpPr bwMode="auto">
          <a:xfrm>
            <a:off x="46038" y="2879725"/>
            <a:ext cx="5029200" cy="692150"/>
            <a:chOff x="-105" y="2438"/>
            <a:chExt cx="3168" cy="436"/>
          </a:xfrm>
        </p:grpSpPr>
        <p:sp>
          <p:nvSpPr>
            <p:cNvPr id="179310" name="Text Box 110"/>
            <p:cNvSpPr txBox="1">
              <a:spLocks noChangeArrowheads="1"/>
            </p:cNvSpPr>
            <p:nvPr/>
          </p:nvSpPr>
          <p:spPr bwMode="auto">
            <a:xfrm>
              <a:off x="-105" y="2438"/>
              <a:ext cx="3168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b="1" u="sng">
                  <a:solidFill>
                    <a:srgbClr val="0000CC"/>
                  </a:solidFill>
                </a:rPr>
                <a:t>Singular Value Decomposition (SVD)</a:t>
              </a:r>
            </a:p>
          </p:txBody>
        </p:sp>
        <p:sp>
          <p:nvSpPr>
            <p:cNvPr id="179311" name="Text Box 111"/>
            <p:cNvSpPr txBox="1">
              <a:spLocks noChangeArrowheads="1"/>
            </p:cNvSpPr>
            <p:nvPr/>
          </p:nvSpPr>
          <p:spPr bwMode="auto">
            <a:xfrm>
              <a:off x="72" y="2643"/>
              <a:ext cx="275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1800">
                  <a:latin typeface="Arial" pitchFamily="34" charset="0"/>
                </a:rPr>
                <a:t>The technique underlying PCA analysis </a:t>
              </a:r>
            </a:p>
          </p:txBody>
        </p:sp>
      </p:grpSp>
      <p:sp>
        <p:nvSpPr>
          <p:cNvPr id="179314" name="Rectangle 114"/>
          <p:cNvSpPr>
            <a:spLocks noChangeArrowheads="1"/>
          </p:cNvSpPr>
          <p:nvPr/>
        </p:nvSpPr>
        <p:spPr bwMode="auto">
          <a:xfrm>
            <a:off x="1039813" y="4565650"/>
            <a:ext cx="1649412" cy="1577975"/>
          </a:xfrm>
          <a:prstGeom prst="rect">
            <a:avLst/>
          </a:prstGeom>
          <a:solidFill>
            <a:srgbClr val="FF0000"/>
          </a:solidFill>
          <a:ln w="15875">
            <a:noFill/>
            <a:miter lim="800000"/>
            <a:headEnd/>
            <a:tailEnd/>
          </a:ln>
          <a:effectLst>
            <a:prstShdw prst="shdw17" dist="17961" dir="2700000">
              <a:srgbClr val="FF0000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315" name="Text Box 115"/>
          <p:cNvSpPr txBox="1">
            <a:spLocks noChangeArrowheads="1"/>
          </p:cNvSpPr>
          <p:nvPr/>
        </p:nvSpPr>
        <p:spPr bwMode="auto">
          <a:xfrm>
            <a:off x="1271588" y="4946650"/>
            <a:ext cx="6858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sz="4800" b="1">
                <a:latin typeface=""/>
                <a:cs typeface=""/>
              </a:rPr>
              <a:t>∑</a:t>
            </a:r>
          </a:p>
        </p:txBody>
      </p:sp>
      <p:sp>
        <p:nvSpPr>
          <p:cNvPr id="179316" name="Text Box 116"/>
          <p:cNvSpPr txBox="1">
            <a:spLocks noChangeArrowheads="1"/>
          </p:cNvSpPr>
          <p:nvPr/>
        </p:nvSpPr>
        <p:spPr bwMode="auto">
          <a:xfrm rot="-5400000">
            <a:off x="939800" y="5319713"/>
            <a:ext cx="428625" cy="92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pPr algn="ctr"/>
            <a:endParaRPr lang="en-US" sz="1600" b="1">
              <a:latin typeface="Arial" pitchFamily="34" charset="0"/>
            </a:endParaRPr>
          </a:p>
        </p:txBody>
      </p:sp>
      <p:sp>
        <p:nvSpPr>
          <p:cNvPr id="179317" name="Text Box 117"/>
          <p:cNvSpPr txBox="1">
            <a:spLocks noChangeArrowheads="1"/>
          </p:cNvSpPr>
          <p:nvPr/>
        </p:nvSpPr>
        <p:spPr bwMode="auto">
          <a:xfrm>
            <a:off x="1743075" y="4533900"/>
            <a:ext cx="1841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endParaRPr lang="en-US" sz="1600" b="1">
              <a:latin typeface="Arial" pitchFamily="34" charset="0"/>
            </a:endParaRPr>
          </a:p>
        </p:txBody>
      </p:sp>
      <p:sp>
        <p:nvSpPr>
          <p:cNvPr id="179320" name="Rectangle 120"/>
          <p:cNvSpPr>
            <a:spLocks noChangeArrowheads="1"/>
          </p:cNvSpPr>
          <p:nvPr/>
        </p:nvSpPr>
        <p:spPr bwMode="auto">
          <a:xfrm>
            <a:off x="3208338" y="4540250"/>
            <a:ext cx="857250" cy="1671638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99CC00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321" name="Text Box 121"/>
          <p:cNvSpPr txBox="1">
            <a:spLocks noChangeArrowheads="1"/>
          </p:cNvSpPr>
          <p:nvPr/>
        </p:nvSpPr>
        <p:spPr bwMode="auto">
          <a:xfrm>
            <a:off x="3148013" y="4873625"/>
            <a:ext cx="904875" cy="823913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sz="4800" b="1">
                <a:latin typeface="Arial" pitchFamily="34" charset="0"/>
              </a:rPr>
              <a:t>U</a:t>
            </a:r>
            <a:endParaRPr lang="en-US" sz="3200" b="1">
              <a:latin typeface="Arial" pitchFamily="34" charset="0"/>
            </a:endParaRPr>
          </a:p>
        </p:txBody>
      </p:sp>
      <p:grpSp>
        <p:nvGrpSpPr>
          <p:cNvPr id="3" name="Group 122"/>
          <p:cNvGrpSpPr>
            <a:grpSpLocks/>
          </p:cNvGrpSpPr>
          <p:nvPr/>
        </p:nvGrpSpPr>
        <p:grpSpPr bwMode="auto">
          <a:xfrm>
            <a:off x="5192713" y="4872038"/>
            <a:ext cx="1601787" cy="762000"/>
            <a:chOff x="3194" y="2879"/>
            <a:chExt cx="1048" cy="480"/>
          </a:xfrm>
        </p:grpSpPr>
        <p:sp>
          <p:nvSpPr>
            <p:cNvPr id="179323" name="Rectangle 123"/>
            <p:cNvSpPr>
              <a:spLocks noChangeArrowheads="1"/>
            </p:cNvSpPr>
            <p:nvPr/>
          </p:nvSpPr>
          <p:spPr bwMode="auto">
            <a:xfrm rot="-5388393">
              <a:off x="3495" y="2606"/>
              <a:ext cx="446" cy="1048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3366FF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324" name="Text Box 124"/>
            <p:cNvSpPr txBox="1">
              <a:spLocks noChangeArrowheads="1"/>
            </p:cNvSpPr>
            <p:nvPr/>
          </p:nvSpPr>
          <p:spPr bwMode="auto">
            <a:xfrm>
              <a:off x="3469" y="2879"/>
              <a:ext cx="432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65000"/>
                <a:buFont typeface="Wingdings" pitchFamily="2" charset="2"/>
                <a:buNone/>
              </a:pPr>
              <a:r>
                <a:rPr lang="en-US" sz="4400" b="1">
                  <a:latin typeface="Arial" pitchFamily="34" charset="0"/>
                </a:rPr>
                <a:t>U</a:t>
              </a:r>
            </a:p>
          </p:txBody>
        </p:sp>
      </p:grpSp>
      <p:grpSp>
        <p:nvGrpSpPr>
          <p:cNvPr id="4" name="Group 125"/>
          <p:cNvGrpSpPr>
            <a:grpSpLocks/>
          </p:cNvGrpSpPr>
          <p:nvPr/>
        </p:nvGrpSpPr>
        <p:grpSpPr bwMode="auto">
          <a:xfrm>
            <a:off x="4171950" y="4857750"/>
            <a:ext cx="917575" cy="762000"/>
            <a:chOff x="2517" y="2875"/>
            <a:chExt cx="563" cy="480"/>
          </a:xfrm>
        </p:grpSpPr>
        <p:sp>
          <p:nvSpPr>
            <p:cNvPr id="179326" name="Text Box 126"/>
            <p:cNvSpPr txBox="1">
              <a:spLocks noChangeArrowheads="1"/>
            </p:cNvSpPr>
            <p:nvPr/>
          </p:nvSpPr>
          <p:spPr bwMode="auto">
            <a:xfrm>
              <a:off x="2517" y="2927"/>
              <a:ext cx="563" cy="404"/>
            </a:xfrm>
            <a:prstGeom prst="rect">
              <a:avLst/>
            </a:prstGeom>
            <a:solidFill>
              <a:srgbClr val="FFFF00"/>
            </a:solidFill>
            <a:ln w="25400">
              <a:noFill/>
              <a:miter lim="800000"/>
              <a:headEnd/>
              <a:tailEnd/>
            </a:ln>
            <a:effectLst>
              <a:prstShdw prst="shdw17" dist="17961" dir="2700000">
                <a:srgbClr val="FFFF00">
                  <a:gamma/>
                  <a:shade val="60000"/>
                  <a:invGamma/>
                </a:srgbClr>
              </a:prst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65000"/>
                <a:buFont typeface="Wingdings" pitchFamily="2" charset="2"/>
                <a:buNone/>
              </a:pPr>
              <a:endParaRPr lang="en-US" sz="3600" b="1">
                <a:latin typeface="Times New Roman" pitchFamily="18" charset="0"/>
              </a:endParaRPr>
            </a:p>
          </p:txBody>
        </p:sp>
        <p:sp>
          <p:nvSpPr>
            <p:cNvPr id="179327" name="Text Box 127"/>
            <p:cNvSpPr txBox="1">
              <a:spLocks noChangeArrowheads="1"/>
            </p:cNvSpPr>
            <p:nvPr/>
          </p:nvSpPr>
          <p:spPr bwMode="auto">
            <a:xfrm>
              <a:off x="2621" y="2875"/>
              <a:ext cx="349" cy="4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4400" b="1">
                  <a:latin typeface="Arial" pitchFamily="34" charset="0"/>
                  <a:sym typeface="Symbol" pitchFamily="18" charset="2"/>
                </a:rPr>
                <a:t></a:t>
              </a:r>
            </a:p>
          </p:txBody>
        </p:sp>
      </p:grpSp>
      <p:sp>
        <p:nvSpPr>
          <p:cNvPr id="179330" name="Text Box 130"/>
          <p:cNvSpPr txBox="1">
            <a:spLocks noChangeArrowheads="1"/>
          </p:cNvSpPr>
          <p:nvPr/>
        </p:nvSpPr>
        <p:spPr bwMode="auto">
          <a:xfrm>
            <a:off x="1663700" y="5410200"/>
            <a:ext cx="9779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latin typeface="Arial" pitchFamily="34" charset="0"/>
              </a:rPr>
              <a:t> d x d</a:t>
            </a:r>
          </a:p>
        </p:txBody>
      </p:sp>
      <p:grpSp>
        <p:nvGrpSpPr>
          <p:cNvPr id="5" name="Group 131"/>
          <p:cNvGrpSpPr>
            <a:grpSpLocks/>
          </p:cNvGrpSpPr>
          <p:nvPr/>
        </p:nvGrpSpPr>
        <p:grpSpPr bwMode="auto">
          <a:xfrm>
            <a:off x="4203700" y="5599113"/>
            <a:ext cx="3094038" cy="522287"/>
            <a:chOff x="3572" y="3564"/>
            <a:chExt cx="1949" cy="329"/>
          </a:xfrm>
        </p:grpSpPr>
        <p:sp>
          <p:nvSpPr>
            <p:cNvPr id="179332" name="Text Box 132"/>
            <p:cNvSpPr txBox="1">
              <a:spLocks noChangeArrowheads="1"/>
            </p:cNvSpPr>
            <p:nvPr/>
          </p:nvSpPr>
          <p:spPr bwMode="auto">
            <a:xfrm>
              <a:off x="3572" y="3662"/>
              <a:ext cx="1949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>
                  <a:solidFill>
                    <a:srgbClr val="0000FF"/>
                  </a:solidFill>
                  <a:latin typeface="Arial" pitchFamily="34" charset="0"/>
                </a:rPr>
                <a:t>Eigenvalues</a:t>
              </a:r>
              <a:r>
                <a:rPr lang="en-US" sz="1800" b="1">
                  <a:latin typeface="Arial" pitchFamily="34" charset="0"/>
                </a:rPr>
                <a:t> </a:t>
              </a:r>
              <a:r>
                <a:rPr lang="en-US" sz="1600">
                  <a:latin typeface="Arial" pitchFamily="34" charset="0"/>
                </a:rPr>
                <a:t>(diagonal matrix)</a:t>
              </a:r>
            </a:p>
          </p:txBody>
        </p:sp>
        <p:sp>
          <p:nvSpPr>
            <p:cNvPr id="179333" name="Line 133"/>
            <p:cNvSpPr>
              <a:spLocks noChangeShapeType="1"/>
            </p:cNvSpPr>
            <p:nvPr/>
          </p:nvSpPr>
          <p:spPr bwMode="auto">
            <a:xfrm flipH="1" flipV="1">
              <a:off x="4116" y="3564"/>
              <a:ext cx="112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6" name="Group 134"/>
          <p:cNvGrpSpPr>
            <a:grpSpLocks/>
          </p:cNvGrpSpPr>
          <p:nvPr/>
        </p:nvGrpSpPr>
        <p:grpSpPr bwMode="auto">
          <a:xfrm>
            <a:off x="3103563" y="4081463"/>
            <a:ext cx="1366837" cy="2144712"/>
            <a:chOff x="1483" y="2759"/>
            <a:chExt cx="861" cy="1434"/>
          </a:xfrm>
        </p:grpSpPr>
        <p:sp>
          <p:nvSpPr>
            <p:cNvPr id="179335" name="Rectangle 135"/>
            <p:cNvSpPr>
              <a:spLocks noChangeArrowheads="1"/>
            </p:cNvSpPr>
            <p:nvPr/>
          </p:nvSpPr>
          <p:spPr bwMode="auto">
            <a:xfrm>
              <a:off x="1543" y="3017"/>
              <a:ext cx="117" cy="1176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336" name="Rectangle 136"/>
            <p:cNvSpPr>
              <a:spLocks noChangeArrowheads="1"/>
            </p:cNvSpPr>
            <p:nvPr/>
          </p:nvSpPr>
          <p:spPr bwMode="auto">
            <a:xfrm>
              <a:off x="1982" y="3017"/>
              <a:ext cx="117" cy="1176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337" name="Text Box 137"/>
            <p:cNvSpPr txBox="1">
              <a:spLocks noChangeArrowheads="1"/>
            </p:cNvSpPr>
            <p:nvPr/>
          </p:nvSpPr>
          <p:spPr bwMode="auto">
            <a:xfrm>
              <a:off x="1654" y="2855"/>
              <a:ext cx="308" cy="30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>
                  <a:latin typeface="Arial" pitchFamily="34" charset="0"/>
                </a:rPr>
                <a:t>…</a:t>
              </a:r>
            </a:p>
          </p:txBody>
        </p:sp>
        <p:sp>
          <p:nvSpPr>
            <p:cNvPr id="179338" name="Text Box 138"/>
            <p:cNvSpPr txBox="1">
              <a:spLocks noChangeArrowheads="1"/>
            </p:cNvSpPr>
            <p:nvPr/>
          </p:nvSpPr>
          <p:spPr bwMode="auto">
            <a:xfrm rot="-2004995">
              <a:off x="1483" y="2759"/>
              <a:ext cx="378" cy="2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>
                  <a:latin typeface="Arial" pitchFamily="34" charset="0"/>
                </a:rPr>
                <a:t>PC</a:t>
              </a:r>
              <a:r>
                <a:rPr lang="en-US" sz="1400" b="1">
                  <a:latin typeface="Arial" pitchFamily="34" charset="0"/>
                </a:rPr>
                <a:t>1</a:t>
              </a:r>
            </a:p>
          </p:txBody>
        </p:sp>
        <p:sp>
          <p:nvSpPr>
            <p:cNvPr id="179339" name="Text Box 139"/>
            <p:cNvSpPr txBox="1">
              <a:spLocks noChangeArrowheads="1"/>
            </p:cNvSpPr>
            <p:nvPr/>
          </p:nvSpPr>
          <p:spPr bwMode="auto">
            <a:xfrm rot="-2004995">
              <a:off x="1966" y="2759"/>
              <a:ext cx="378" cy="2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>
                  <a:latin typeface="Arial" pitchFamily="34" charset="0"/>
                </a:rPr>
                <a:t>PC</a:t>
              </a:r>
              <a:r>
                <a:rPr lang="en-US" sz="1400" b="1" i="1">
                  <a:latin typeface="Arial" pitchFamily="34" charset="0"/>
                </a:rPr>
                <a:t>k</a:t>
              </a:r>
            </a:p>
          </p:txBody>
        </p:sp>
      </p:grpSp>
      <p:sp>
        <p:nvSpPr>
          <p:cNvPr id="179340" name="Text Box 140"/>
          <p:cNvSpPr txBox="1">
            <a:spLocks noChangeArrowheads="1"/>
          </p:cNvSpPr>
          <p:nvPr/>
        </p:nvSpPr>
        <p:spPr bwMode="auto">
          <a:xfrm>
            <a:off x="169863" y="3543300"/>
            <a:ext cx="3887787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0000FF"/>
                </a:solidFill>
                <a:latin typeface="Arial" pitchFamily="34" charset="0"/>
              </a:rPr>
              <a:t>Eigenvectors/</a:t>
            </a:r>
          </a:p>
          <a:p>
            <a:pPr algn="ctr"/>
            <a:r>
              <a:rPr lang="en-US" sz="1800" b="1">
                <a:solidFill>
                  <a:srgbClr val="0000FF"/>
                </a:solidFill>
                <a:latin typeface="Arial" pitchFamily="34" charset="0"/>
              </a:rPr>
              <a:t>Principal Components</a:t>
            </a:r>
            <a:r>
              <a:rPr lang="en-US" sz="1600">
                <a:solidFill>
                  <a:srgbClr val="0000FF"/>
                </a:solidFill>
                <a:latin typeface="Arial" pitchFamily="34" charset="0"/>
              </a:rPr>
              <a:t> </a:t>
            </a:r>
            <a:r>
              <a:rPr lang="en-US" sz="1600">
                <a:latin typeface="Arial" pitchFamily="34" charset="0"/>
              </a:rPr>
              <a:t>(orthonormal)</a:t>
            </a:r>
          </a:p>
        </p:txBody>
      </p:sp>
      <p:sp>
        <p:nvSpPr>
          <p:cNvPr id="179341" name="Line 141"/>
          <p:cNvSpPr>
            <a:spLocks noChangeShapeType="1"/>
          </p:cNvSpPr>
          <p:nvPr/>
        </p:nvSpPr>
        <p:spPr bwMode="auto">
          <a:xfrm flipH="1" flipV="1">
            <a:off x="2773363" y="4224338"/>
            <a:ext cx="361950" cy="43021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142"/>
          <p:cNvGrpSpPr>
            <a:grpSpLocks/>
          </p:cNvGrpSpPr>
          <p:nvPr/>
        </p:nvGrpSpPr>
        <p:grpSpPr bwMode="auto">
          <a:xfrm>
            <a:off x="4176713" y="3409950"/>
            <a:ext cx="4857750" cy="1595438"/>
            <a:chOff x="2631" y="2460"/>
            <a:chExt cx="3060" cy="1005"/>
          </a:xfrm>
        </p:grpSpPr>
        <p:grpSp>
          <p:nvGrpSpPr>
            <p:cNvPr id="8" name="Group 143"/>
            <p:cNvGrpSpPr>
              <a:grpSpLocks/>
            </p:cNvGrpSpPr>
            <p:nvPr/>
          </p:nvGrpSpPr>
          <p:grpSpPr bwMode="auto">
            <a:xfrm>
              <a:off x="2631" y="2460"/>
              <a:ext cx="3060" cy="1005"/>
              <a:chOff x="2631" y="2460"/>
              <a:chExt cx="3060" cy="1005"/>
            </a:xfrm>
          </p:grpSpPr>
          <p:sp>
            <p:nvSpPr>
              <p:cNvPr id="179344" name="Line 144"/>
              <p:cNvSpPr>
                <a:spLocks noChangeShapeType="1"/>
              </p:cNvSpPr>
              <p:nvPr/>
            </p:nvSpPr>
            <p:spPr bwMode="auto">
              <a:xfrm flipV="1">
                <a:off x="2631" y="2470"/>
                <a:ext cx="444" cy="995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ffectLst>
                <a:prstShdw prst="shdw17" dist="17961" dir="2700000">
                  <a:srgbClr val="FFFF00">
                    <a:gamma/>
                    <a:shade val="60000"/>
                    <a:invGamma/>
                  </a:srgbClr>
                </a:prst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9345" name="Line 145"/>
              <p:cNvSpPr>
                <a:spLocks noChangeShapeType="1"/>
              </p:cNvSpPr>
              <p:nvPr/>
            </p:nvSpPr>
            <p:spPr bwMode="auto">
              <a:xfrm flipV="1">
                <a:off x="3201" y="2948"/>
                <a:ext cx="2485" cy="474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ffectLst>
                <a:prstShdw prst="shdw17" dist="17961" dir="2700000">
                  <a:srgbClr val="FFFF00">
                    <a:gamma/>
                    <a:shade val="60000"/>
                    <a:invGamma/>
                  </a:srgbClr>
                </a:prst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9" name="Group 146"/>
              <p:cNvGrpSpPr>
                <a:grpSpLocks/>
              </p:cNvGrpSpPr>
              <p:nvPr/>
            </p:nvGrpSpPr>
            <p:grpSpPr bwMode="auto">
              <a:xfrm>
                <a:off x="3045" y="2460"/>
                <a:ext cx="2646" cy="459"/>
                <a:chOff x="2968" y="2631"/>
                <a:chExt cx="2646" cy="459"/>
              </a:xfrm>
            </p:grpSpPr>
            <p:grpSp>
              <p:nvGrpSpPr>
                <p:cNvPr id="10" name="Group 147"/>
                <p:cNvGrpSpPr>
                  <a:grpSpLocks/>
                </p:cNvGrpSpPr>
                <p:nvPr/>
              </p:nvGrpSpPr>
              <p:grpSpPr bwMode="auto">
                <a:xfrm>
                  <a:off x="2968" y="2631"/>
                  <a:ext cx="2602" cy="455"/>
                  <a:chOff x="2968" y="2516"/>
                  <a:chExt cx="2602" cy="455"/>
                </a:xfrm>
              </p:grpSpPr>
              <p:sp>
                <p:nvSpPr>
                  <p:cNvPr id="179348" name="Text Box 1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14" y="2516"/>
                    <a:ext cx="1500" cy="231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800">
                        <a:latin typeface="Arial" pitchFamily="34" charset="0"/>
                      </a:rPr>
                      <a:t>Sum of</a:t>
                    </a:r>
                    <a:r>
                      <a:rPr lang="en-US" sz="1800" b="1" i="1">
                        <a:latin typeface="Arial" pitchFamily="34" charset="0"/>
                      </a:rPr>
                      <a:t> k</a:t>
                    </a:r>
                    <a:r>
                      <a:rPr lang="en-US" sz="1800">
                        <a:latin typeface="Arial" pitchFamily="34" charset="0"/>
                      </a:rPr>
                      <a:t> eigenvalues</a:t>
                    </a:r>
                  </a:p>
                </p:txBody>
              </p:sp>
              <p:sp>
                <p:nvSpPr>
                  <p:cNvPr id="179349" name="Text Box 14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84" y="2740"/>
                    <a:ext cx="1580" cy="231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800">
                        <a:latin typeface="Arial" pitchFamily="34" charset="0"/>
                      </a:rPr>
                      <a:t>Sum of</a:t>
                    </a:r>
                    <a:r>
                      <a:rPr lang="en-US" sz="1800" b="1" i="1">
                        <a:latin typeface="Arial" pitchFamily="34" charset="0"/>
                      </a:rPr>
                      <a:t> all</a:t>
                    </a:r>
                    <a:r>
                      <a:rPr lang="en-US" sz="1800">
                        <a:latin typeface="Arial" pitchFamily="34" charset="0"/>
                      </a:rPr>
                      <a:t> eigenvalues</a:t>
                    </a:r>
                  </a:p>
                </p:txBody>
              </p:sp>
              <p:sp>
                <p:nvSpPr>
                  <p:cNvPr id="179350" name="Line 15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03" y="2738"/>
                    <a:ext cx="1567" cy="5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>
                    <a:prstShdw prst="shdw17" dist="17961" dir="2700000">
                      <a:schemeClr val="tx1">
                        <a:gamma/>
                        <a:shade val="60000"/>
                        <a:invGamma/>
                      </a:schemeClr>
                    </a:prstShdw>
                  </a:effec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9351" name="Text Box 15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68" y="2545"/>
                    <a:ext cx="927" cy="404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/>
                    <a:r>
                      <a:rPr lang="en-US" sz="1800" b="1">
                        <a:solidFill>
                          <a:srgbClr val="CC33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</a:rPr>
                      <a:t>Preserved variability</a:t>
                    </a:r>
                  </a:p>
                </p:txBody>
              </p:sp>
              <p:sp>
                <p:nvSpPr>
                  <p:cNvPr id="179352" name="Text Box 15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63" y="2542"/>
                    <a:ext cx="284" cy="404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3600">
                        <a:latin typeface="Arial" pitchFamily="34" charset="0"/>
                      </a:rPr>
                      <a:t>=</a:t>
                    </a:r>
                  </a:p>
                </p:txBody>
              </p:sp>
            </p:grpSp>
            <p:sp>
              <p:nvSpPr>
                <p:cNvPr id="179353" name="Rectangle 153"/>
                <p:cNvSpPr>
                  <a:spLocks noChangeArrowheads="1"/>
                </p:cNvSpPr>
                <p:nvPr/>
              </p:nvSpPr>
              <p:spPr bwMode="auto">
                <a:xfrm>
                  <a:off x="2987" y="2636"/>
                  <a:ext cx="2627" cy="454"/>
                </a:xfrm>
                <a:prstGeom prst="rect">
                  <a:avLst/>
                </a:prstGeom>
                <a:noFill/>
                <a:ln w="38100" algn="ctr">
                  <a:solidFill>
                    <a:srgbClr val="FFFF00"/>
                  </a:solidFill>
                  <a:miter lim="800000"/>
                  <a:headEnd/>
                  <a:tailEnd/>
                </a:ln>
                <a:effectLst>
                  <a:prstShdw prst="shdw17" dist="17961" dir="2700000">
                    <a:srgbClr val="FFFF00">
                      <a:gamma/>
                      <a:shade val="60000"/>
                      <a:invGamma/>
                    </a:srgbClr>
                  </a:prst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9354" name="Text Box 154"/>
            <p:cNvSpPr txBox="1">
              <a:spLocks noChangeArrowheads="1"/>
            </p:cNvSpPr>
            <p:nvPr/>
          </p:nvSpPr>
          <p:spPr bwMode="auto">
            <a:xfrm>
              <a:off x="3067" y="2915"/>
              <a:ext cx="1269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latin typeface="Arial" pitchFamily="34" charset="0"/>
                </a:rPr>
                <a:t>with </a:t>
              </a:r>
              <a:r>
                <a:rPr lang="en-US" b="1" i="1">
                  <a:latin typeface="Arial" pitchFamily="34" charset="0"/>
                </a:rPr>
                <a:t>k</a:t>
              </a:r>
              <a:r>
                <a:rPr lang="en-US" sz="1800" b="1" i="1">
                  <a:latin typeface="Arial" pitchFamily="34" charset="0"/>
                </a:rPr>
                <a:t> </a:t>
              </a:r>
              <a:r>
                <a:rPr lang="en-US" sz="1800">
                  <a:latin typeface="Arial" pitchFamily="34" charset="0"/>
                </a:rPr>
                <a:t>dimensions</a:t>
              </a:r>
            </a:p>
          </p:txBody>
        </p:sp>
      </p:grpSp>
      <p:sp>
        <p:nvSpPr>
          <p:cNvPr id="179355" name="Text Box 155"/>
          <p:cNvSpPr txBox="1">
            <a:spLocks noChangeArrowheads="1"/>
          </p:cNvSpPr>
          <p:nvPr/>
        </p:nvSpPr>
        <p:spPr bwMode="auto">
          <a:xfrm>
            <a:off x="3671888" y="4878388"/>
            <a:ext cx="3079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latin typeface="Arial" pitchFamily="34" charset="0"/>
              </a:rPr>
              <a:t>T</a:t>
            </a:r>
          </a:p>
        </p:txBody>
      </p:sp>
      <p:graphicFrame>
        <p:nvGraphicFramePr>
          <p:cNvPr id="179356" name="Object 156"/>
          <p:cNvGraphicFramePr>
            <a:graphicFrameLocks noChangeAspect="1"/>
          </p:cNvGraphicFramePr>
          <p:nvPr/>
        </p:nvGraphicFramePr>
        <p:xfrm>
          <a:off x="247650" y="917575"/>
          <a:ext cx="6283325" cy="792163"/>
        </p:xfrm>
        <a:graphic>
          <a:graphicData uri="http://schemas.openxmlformats.org/presentationml/2006/ole">
            <p:oleObj spid="_x0000_s995330" name="Equation" r:id="rId4" imgW="3124080" imgH="393480" progId="">
              <p:embed/>
            </p:oleObj>
          </a:graphicData>
        </a:graphic>
      </p:graphicFrame>
      <p:sp>
        <p:nvSpPr>
          <p:cNvPr id="179357" name="Text Box 157"/>
          <p:cNvSpPr txBox="1">
            <a:spLocks noChangeArrowheads="1"/>
          </p:cNvSpPr>
          <p:nvPr/>
        </p:nvSpPr>
        <p:spPr bwMode="auto">
          <a:xfrm>
            <a:off x="203200" y="1984375"/>
            <a:ext cx="2462213" cy="3968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/>
              <a:t>Covariance </a:t>
            </a:r>
            <a:r>
              <a:rPr lang="en-US"/>
              <a:t>matrix</a:t>
            </a:r>
            <a:endParaRPr lang="en-US" i="1"/>
          </a:p>
        </p:txBody>
      </p:sp>
      <p:sp>
        <p:nvSpPr>
          <p:cNvPr id="179358" name="Freeform 158"/>
          <p:cNvSpPr>
            <a:spLocks/>
          </p:cNvSpPr>
          <p:nvPr/>
        </p:nvSpPr>
        <p:spPr bwMode="auto">
          <a:xfrm>
            <a:off x="333375" y="1524000"/>
            <a:ext cx="581025" cy="504825"/>
          </a:xfrm>
          <a:custGeom>
            <a:avLst/>
            <a:gdLst/>
            <a:ahLst/>
            <a:cxnLst>
              <a:cxn ang="0">
                <a:pos x="366" y="318"/>
              </a:cxn>
              <a:cxn ang="0">
                <a:pos x="54" y="198"/>
              </a:cxn>
              <a:cxn ang="0">
                <a:pos x="42" y="0"/>
              </a:cxn>
            </a:cxnLst>
            <a:rect l="0" t="0" r="r" b="b"/>
            <a:pathLst>
              <a:path w="366" h="318">
                <a:moveTo>
                  <a:pt x="366" y="318"/>
                </a:moveTo>
                <a:cubicBezTo>
                  <a:pt x="237" y="284"/>
                  <a:pt x="108" y="251"/>
                  <a:pt x="54" y="198"/>
                </a:cubicBezTo>
                <a:cubicBezTo>
                  <a:pt x="0" y="145"/>
                  <a:pt x="21" y="72"/>
                  <a:pt x="42" y="0"/>
                </a:cubicBezTo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79359" name="Text Box 159"/>
          <p:cNvSpPr txBox="1">
            <a:spLocks noChangeArrowheads="1"/>
          </p:cNvSpPr>
          <p:nvPr/>
        </p:nvSpPr>
        <p:spPr bwMode="auto">
          <a:xfrm>
            <a:off x="2927350" y="1898650"/>
            <a:ext cx="2019300" cy="39687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b="1"/>
              <a:t>Column </a:t>
            </a:r>
            <a:r>
              <a:rPr lang="en-US"/>
              <a:t>means</a:t>
            </a:r>
            <a:endParaRPr lang="en-US" i="1"/>
          </a:p>
        </p:txBody>
      </p:sp>
      <p:grpSp>
        <p:nvGrpSpPr>
          <p:cNvPr id="11" name="Group 164"/>
          <p:cNvGrpSpPr>
            <a:grpSpLocks/>
          </p:cNvGrpSpPr>
          <p:nvPr/>
        </p:nvGrpSpPr>
        <p:grpSpPr bwMode="auto">
          <a:xfrm>
            <a:off x="203200" y="1524000"/>
            <a:ext cx="2462213" cy="857250"/>
            <a:chOff x="128" y="960"/>
            <a:chExt cx="1551" cy="540"/>
          </a:xfrm>
        </p:grpSpPr>
        <p:sp>
          <p:nvSpPr>
            <p:cNvPr id="179362" name="Text Box 162"/>
            <p:cNvSpPr txBox="1">
              <a:spLocks noChangeArrowheads="1"/>
            </p:cNvSpPr>
            <p:nvPr/>
          </p:nvSpPr>
          <p:spPr bwMode="auto">
            <a:xfrm>
              <a:off x="128" y="1250"/>
              <a:ext cx="1551" cy="25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00FF"/>
                  </a:solidFill>
                </a:rPr>
                <a:t>Covariance</a:t>
              </a:r>
              <a:r>
                <a:rPr lang="en-US" b="1"/>
                <a:t> </a:t>
              </a:r>
              <a:r>
                <a:rPr lang="en-US"/>
                <a:t>matrix</a:t>
              </a:r>
              <a:endParaRPr lang="en-US" i="1"/>
            </a:p>
          </p:txBody>
        </p:sp>
        <p:sp>
          <p:nvSpPr>
            <p:cNvPr id="179363" name="Freeform 163"/>
            <p:cNvSpPr>
              <a:spLocks/>
            </p:cNvSpPr>
            <p:nvPr/>
          </p:nvSpPr>
          <p:spPr bwMode="auto">
            <a:xfrm>
              <a:off x="210" y="960"/>
              <a:ext cx="366" cy="318"/>
            </a:xfrm>
            <a:custGeom>
              <a:avLst/>
              <a:gdLst/>
              <a:ahLst/>
              <a:cxnLst>
                <a:cxn ang="0">
                  <a:pos x="366" y="318"/>
                </a:cxn>
                <a:cxn ang="0">
                  <a:pos x="54" y="198"/>
                </a:cxn>
                <a:cxn ang="0">
                  <a:pos x="42" y="0"/>
                </a:cxn>
              </a:cxnLst>
              <a:rect l="0" t="0" r="r" b="b"/>
              <a:pathLst>
                <a:path w="366" h="318">
                  <a:moveTo>
                    <a:pt x="366" y="318"/>
                  </a:moveTo>
                  <a:cubicBezTo>
                    <a:pt x="237" y="284"/>
                    <a:pt x="108" y="251"/>
                    <a:pt x="54" y="198"/>
                  </a:cubicBezTo>
                  <a:cubicBezTo>
                    <a:pt x="0" y="145"/>
                    <a:pt x="21" y="72"/>
                    <a:pt x="42" y="0"/>
                  </a:cubicBez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graphicFrame>
        <p:nvGraphicFramePr>
          <p:cNvPr id="179365" name="Object 165"/>
          <p:cNvGraphicFramePr>
            <a:graphicFrameLocks noChangeAspect="1"/>
          </p:cNvGraphicFramePr>
          <p:nvPr/>
        </p:nvGraphicFramePr>
        <p:xfrm>
          <a:off x="2679700" y="5108575"/>
          <a:ext cx="460375" cy="460375"/>
        </p:xfrm>
        <a:graphic>
          <a:graphicData uri="http://schemas.openxmlformats.org/presentationml/2006/ole">
            <p:oleObj spid="_x0000_s995331" name="Equation" r:id="rId5" imgW="126720" imgH="126720" progId="">
              <p:embed/>
            </p:oleObj>
          </a:graphicData>
        </a:graphic>
      </p:graphicFrame>
      <p:graphicFrame>
        <p:nvGraphicFramePr>
          <p:cNvPr id="179367" name="Object 167"/>
          <p:cNvGraphicFramePr>
            <a:graphicFrameLocks noChangeAspect="1"/>
          </p:cNvGraphicFramePr>
          <p:nvPr/>
        </p:nvGraphicFramePr>
        <p:xfrm>
          <a:off x="4267200" y="5943600"/>
          <a:ext cx="4116388" cy="528638"/>
        </p:xfrm>
        <a:graphic>
          <a:graphicData uri="http://schemas.openxmlformats.org/presentationml/2006/ole">
            <p:oleObj spid="_x0000_s995332" name="Equation" r:id="rId6" imgW="1777680" imgH="228600" progId="">
              <p:embed/>
            </p:oleObj>
          </a:graphicData>
        </a:graphic>
      </p:graphicFrame>
      <p:graphicFrame>
        <p:nvGraphicFramePr>
          <p:cNvPr id="179368" name="Object 168"/>
          <p:cNvGraphicFramePr>
            <a:graphicFrameLocks noChangeAspect="1"/>
          </p:cNvGraphicFramePr>
          <p:nvPr/>
        </p:nvGraphicFramePr>
        <p:xfrm>
          <a:off x="6794500" y="1787525"/>
          <a:ext cx="2111375" cy="1584325"/>
        </p:xfrm>
        <a:graphic>
          <a:graphicData uri="http://schemas.openxmlformats.org/presentationml/2006/ole">
            <p:oleObj spid="_x0000_s995333" name="Equation" r:id="rId7" imgW="1117440" imgH="838080" progId="">
              <p:embed/>
            </p:oleObj>
          </a:graphicData>
        </a:graphic>
      </p:graphicFrame>
      <p:sp>
        <p:nvSpPr>
          <p:cNvPr id="179370" name="Line 170"/>
          <p:cNvSpPr>
            <a:spLocks noChangeShapeType="1"/>
          </p:cNvSpPr>
          <p:nvPr/>
        </p:nvSpPr>
        <p:spPr bwMode="auto">
          <a:xfrm flipV="1">
            <a:off x="4876800" y="1485900"/>
            <a:ext cx="885825" cy="5048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grpSp>
        <p:nvGrpSpPr>
          <p:cNvPr id="12" name="Group 171"/>
          <p:cNvGrpSpPr>
            <a:grpSpLocks/>
          </p:cNvGrpSpPr>
          <p:nvPr/>
        </p:nvGrpSpPr>
        <p:grpSpPr bwMode="auto">
          <a:xfrm>
            <a:off x="46038" y="2879725"/>
            <a:ext cx="5029200" cy="692150"/>
            <a:chOff x="-105" y="2438"/>
            <a:chExt cx="3168" cy="436"/>
          </a:xfrm>
        </p:grpSpPr>
        <p:sp>
          <p:nvSpPr>
            <p:cNvPr id="179372" name="Text Box 172"/>
            <p:cNvSpPr txBox="1">
              <a:spLocks noChangeArrowheads="1"/>
            </p:cNvSpPr>
            <p:nvPr/>
          </p:nvSpPr>
          <p:spPr bwMode="auto">
            <a:xfrm>
              <a:off x="-105" y="2438"/>
              <a:ext cx="3168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b="1" u="sng">
                  <a:solidFill>
                    <a:srgbClr val="0000CC"/>
                  </a:solidFill>
                </a:rPr>
                <a:t>Singular Value Decomposition (SVD)</a:t>
              </a:r>
            </a:p>
          </p:txBody>
        </p:sp>
        <p:sp>
          <p:nvSpPr>
            <p:cNvPr id="179373" name="Text Box 173"/>
            <p:cNvSpPr txBox="1">
              <a:spLocks noChangeArrowheads="1"/>
            </p:cNvSpPr>
            <p:nvPr/>
          </p:nvSpPr>
          <p:spPr bwMode="auto">
            <a:xfrm>
              <a:off x="72" y="2643"/>
              <a:ext cx="2758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1800">
                  <a:latin typeface="Arial" pitchFamily="34" charset="0"/>
                </a:rPr>
                <a:t>The technique underlying PCA analysis </a:t>
              </a:r>
            </a:p>
          </p:txBody>
        </p:sp>
      </p:grpSp>
      <p:sp>
        <p:nvSpPr>
          <p:cNvPr id="179374" name="Rectangle 174"/>
          <p:cNvSpPr>
            <a:spLocks noChangeArrowheads="1"/>
          </p:cNvSpPr>
          <p:nvPr/>
        </p:nvSpPr>
        <p:spPr bwMode="auto">
          <a:xfrm>
            <a:off x="1039813" y="4565650"/>
            <a:ext cx="1649412" cy="1577975"/>
          </a:xfrm>
          <a:prstGeom prst="rect">
            <a:avLst/>
          </a:prstGeom>
          <a:solidFill>
            <a:srgbClr val="FF0000"/>
          </a:solidFill>
          <a:ln w="15875">
            <a:noFill/>
            <a:miter lim="800000"/>
            <a:headEnd/>
            <a:tailEnd/>
          </a:ln>
          <a:effectLst>
            <a:prstShdw prst="shdw17" dist="17961" dir="2700000">
              <a:srgbClr val="FF0000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375" name="Text Box 175"/>
          <p:cNvSpPr txBox="1">
            <a:spLocks noChangeArrowheads="1"/>
          </p:cNvSpPr>
          <p:nvPr/>
        </p:nvSpPr>
        <p:spPr bwMode="auto">
          <a:xfrm>
            <a:off x="1271588" y="4946650"/>
            <a:ext cx="68580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sz="4800" b="1">
                <a:latin typeface=""/>
                <a:cs typeface=""/>
              </a:rPr>
              <a:t>∑</a:t>
            </a:r>
          </a:p>
        </p:txBody>
      </p:sp>
      <p:sp>
        <p:nvSpPr>
          <p:cNvPr id="179376" name="Text Box 176"/>
          <p:cNvSpPr txBox="1">
            <a:spLocks noChangeArrowheads="1"/>
          </p:cNvSpPr>
          <p:nvPr/>
        </p:nvSpPr>
        <p:spPr bwMode="auto">
          <a:xfrm rot="-5400000">
            <a:off x="939800" y="5319713"/>
            <a:ext cx="428625" cy="92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eaVert" wrap="none">
            <a:spAutoFit/>
          </a:bodyPr>
          <a:lstStyle/>
          <a:p>
            <a:pPr algn="ctr"/>
            <a:endParaRPr lang="en-US" sz="1600" b="1">
              <a:latin typeface="Arial" pitchFamily="34" charset="0"/>
            </a:endParaRPr>
          </a:p>
        </p:txBody>
      </p:sp>
      <p:sp>
        <p:nvSpPr>
          <p:cNvPr id="179377" name="Text Box 177"/>
          <p:cNvSpPr txBox="1">
            <a:spLocks noChangeArrowheads="1"/>
          </p:cNvSpPr>
          <p:nvPr/>
        </p:nvSpPr>
        <p:spPr bwMode="auto">
          <a:xfrm>
            <a:off x="1743075" y="4533900"/>
            <a:ext cx="184150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endParaRPr lang="en-US" sz="1600" b="1">
              <a:latin typeface="Arial" pitchFamily="34" charset="0"/>
            </a:endParaRPr>
          </a:p>
        </p:txBody>
      </p:sp>
      <p:sp>
        <p:nvSpPr>
          <p:cNvPr id="179378" name="Rectangle 178"/>
          <p:cNvSpPr>
            <a:spLocks noChangeArrowheads="1"/>
          </p:cNvSpPr>
          <p:nvPr/>
        </p:nvSpPr>
        <p:spPr bwMode="auto">
          <a:xfrm>
            <a:off x="3208338" y="4540250"/>
            <a:ext cx="857250" cy="1671638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  <a:effectLst>
            <a:prstShdw prst="shdw17" dist="17961" dir="2700000">
              <a:srgbClr val="99CC00">
                <a:gamma/>
                <a:shade val="60000"/>
                <a:invGamma/>
              </a:srgbClr>
            </a:prst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179379" name="Text Box 179"/>
          <p:cNvSpPr txBox="1">
            <a:spLocks noChangeArrowheads="1"/>
          </p:cNvSpPr>
          <p:nvPr/>
        </p:nvSpPr>
        <p:spPr bwMode="auto">
          <a:xfrm>
            <a:off x="3148013" y="4873625"/>
            <a:ext cx="904875" cy="823913"/>
          </a:xfrm>
          <a:prstGeom prst="rect">
            <a:avLst/>
          </a:prstGeom>
          <a:solidFill>
            <a:srgbClr val="99CC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Clr>
                <a:schemeClr val="tx2"/>
              </a:buClr>
              <a:buSzPct val="65000"/>
              <a:buFont typeface="Wingdings" pitchFamily="2" charset="2"/>
              <a:buNone/>
            </a:pPr>
            <a:r>
              <a:rPr lang="en-US" sz="4800" b="1">
                <a:latin typeface="Arial" pitchFamily="34" charset="0"/>
              </a:rPr>
              <a:t>U</a:t>
            </a:r>
            <a:endParaRPr lang="en-US" sz="3200" b="1">
              <a:latin typeface="Arial" pitchFamily="34" charset="0"/>
            </a:endParaRPr>
          </a:p>
        </p:txBody>
      </p:sp>
      <p:grpSp>
        <p:nvGrpSpPr>
          <p:cNvPr id="13" name="Group 180"/>
          <p:cNvGrpSpPr>
            <a:grpSpLocks/>
          </p:cNvGrpSpPr>
          <p:nvPr/>
        </p:nvGrpSpPr>
        <p:grpSpPr bwMode="auto">
          <a:xfrm>
            <a:off x="5192713" y="4872038"/>
            <a:ext cx="1601787" cy="762000"/>
            <a:chOff x="3194" y="2879"/>
            <a:chExt cx="1048" cy="480"/>
          </a:xfrm>
        </p:grpSpPr>
        <p:sp>
          <p:nvSpPr>
            <p:cNvPr id="179381" name="Rectangle 181"/>
            <p:cNvSpPr>
              <a:spLocks noChangeArrowheads="1"/>
            </p:cNvSpPr>
            <p:nvPr/>
          </p:nvSpPr>
          <p:spPr bwMode="auto">
            <a:xfrm rot="-5388393">
              <a:off x="3495" y="2606"/>
              <a:ext cx="446" cy="1048"/>
            </a:xfrm>
            <a:prstGeom prst="rect">
              <a:avLst/>
            </a:prstGeom>
            <a:solidFill>
              <a:srgbClr val="3366FF"/>
            </a:solidFill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rgbClr val="3366FF">
                  <a:gamma/>
                  <a:shade val="60000"/>
                  <a:invGamma/>
                </a:srgbClr>
              </a:prst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382" name="Text Box 182"/>
            <p:cNvSpPr txBox="1">
              <a:spLocks noChangeArrowheads="1"/>
            </p:cNvSpPr>
            <p:nvPr/>
          </p:nvSpPr>
          <p:spPr bwMode="auto">
            <a:xfrm>
              <a:off x="3469" y="2879"/>
              <a:ext cx="432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65000"/>
                <a:buFont typeface="Wingdings" pitchFamily="2" charset="2"/>
                <a:buNone/>
              </a:pPr>
              <a:r>
                <a:rPr lang="en-US" sz="4400" b="1">
                  <a:latin typeface="Arial" pitchFamily="34" charset="0"/>
                </a:rPr>
                <a:t>U</a:t>
              </a:r>
            </a:p>
          </p:txBody>
        </p:sp>
      </p:grpSp>
      <p:grpSp>
        <p:nvGrpSpPr>
          <p:cNvPr id="14" name="Group 183"/>
          <p:cNvGrpSpPr>
            <a:grpSpLocks/>
          </p:cNvGrpSpPr>
          <p:nvPr/>
        </p:nvGrpSpPr>
        <p:grpSpPr bwMode="auto">
          <a:xfrm>
            <a:off x="4171950" y="4857750"/>
            <a:ext cx="917575" cy="762000"/>
            <a:chOff x="2517" y="2875"/>
            <a:chExt cx="563" cy="480"/>
          </a:xfrm>
        </p:grpSpPr>
        <p:sp>
          <p:nvSpPr>
            <p:cNvPr id="179384" name="Text Box 184"/>
            <p:cNvSpPr txBox="1">
              <a:spLocks noChangeArrowheads="1"/>
            </p:cNvSpPr>
            <p:nvPr/>
          </p:nvSpPr>
          <p:spPr bwMode="auto">
            <a:xfrm>
              <a:off x="2517" y="2927"/>
              <a:ext cx="563" cy="404"/>
            </a:xfrm>
            <a:prstGeom prst="rect">
              <a:avLst/>
            </a:prstGeom>
            <a:solidFill>
              <a:srgbClr val="FFFF00"/>
            </a:solidFill>
            <a:ln w="25400">
              <a:noFill/>
              <a:miter lim="800000"/>
              <a:headEnd/>
              <a:tailEnd/>
            </a:ln>
            <a:effectLst>
              <a:prstShdw prst="shdw17" dist="17961" dir="2700000">
                <a:srgbClr val="FFFF00">
                  <a:gamma/>
                  <a:shade val="60000"/>
                  <a:invGamma/>
                </a:srgbClr>
              </a:prstShdw>
            </a:effec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buClr>
                  <a:schemeClr val="tx2"/>
                </a:buClr>
                <a:buSzPct val="65000"/>
                <a:buFont typeface="Wingdings" pitchFamily="2" charset="2"/>
                <a:buNone/>
              </a:pPr>
              <a:endParaRPr lang="en-US" sz="3600" b="1">
                <a:latin typeface="Times New Roman" pitchFamily="18" charset="0"/>
              </a:endParaRPr>
            </a:p>
          </p:txBody>
        </p:sp>
        <p:sp>
          <p:nvSpPr>
            <p:cNvPr id="179385" name="Text Box 185"/>
            <p:cNvSpPr txBox="1">
              <a:spLocks noChangeArrowheads="1"/>
            </p:cNvSpPr>
            <p:nvPr/>
          </p:nvSpPr>
          <p:spPr bwMode="auto">
            <a:xfrm>
              <a:off x="2621" y="2875"/>
              <a:ext cx="349" cy="48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4400" b="1">
                  <a:latin typeface="Arial" pitchFamily="34" charset="0"/>
                  <a:sym typeface="Symbol" pitchFamily="18" charset="2"/>
                </a:rPr>
                <a:t></a:t>
              </a:r>
            </a:p>
          </p:txBody>
        </p:sp>
      </p:grpSp>
      <p:sp>
        <p:nvSpPr>
          <p:cNvPr id="179386" name="Text Box 186"/>
          <p:cNvSpPr txBox="1">
            <a:spLocks noChangeArrowheads="1"/>
          </p:cNvSpPr>
          <p:nvPr/>
        </p:nvSpPr>
        <p:spPr bwMode="auto">
          <a:xfrm>
            <a:off x="1663700" y="5410200"/>
            <a:ext cx="9779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2400" b="1" i="1">
                <a:latin typeface="Arial" pitchFamily="34" charset="0"/>
              </a:rPr>
              <a:t> d x d</a:t>
            </a:r>
          </a:p>
        </p:txBody>
      </p:sp>
      <p:grpSp>
        <p:nvGrpSpPr>
          <p:cNvPr id="15" name="Group 187"/>
          <p:cNvGrpSpPr>
            <a:grpSpLocks/>
          </p:cNvGrpSpPr>
          <p:nvPr/>
        </p:nvGrpSpPr>
        <p:grpSpPr bwMode="auto">
          <a:xfrm>
            <a:off x="4203700" y="5599113"/>
            <a:ext cx="3094038" cy="522287"/>
            <a:chOff x="3572" y="3564"/>
            <a:chExt cx="1949" cy="329"/>
          </a:xfrm>
        </p:grpSpPr>
        <p:sp>
          <p:nvSpPr>
            <p:cNvPr id="179388" name="Text Box 188"/>
            <p:cNvSpPr txBox="1">
              <a:spLocks noChangeArrowheads="1"/>
            </p:cNvSpPr>
            <p:nvPr/>
          </p:nvSpPr>
          <p:spPr bwMode="auto">
            <a:xfrm>
              <a:off x="3572" y="3662"/>
              <a:ext cx="1949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>
                  <a:solidFill>
                    <a:srgbClr val="0000FF"/>
                  </a:solidFill>
                  <a:latin typeface="Arial" pitchFamily="34" charset="0"/>
                </a:rPr>
                <a:t>Eigenvalues</a:t>
              </a:r>
              <a:r>
                <a:rPr lang="en-US" sz="1800" b="1">
                  <a:latin typeface="Arial" pitchFamily="34" charset="0"/>
                </a:rPr>
                <a:t> </a:t>
              </a:r>
              <a:r>
                <a:rPr lang="en-US" sz="1600">
                  <a:latin typeface="Arial" pitchFamily="34" charset="0"/>
                </a:rPr>
                <a:t>(diagonal matrix)</a:t>
              </a:r>
            </a:p>
          </p:txBody>
        </p:sp>
        <p:sp>
          <p:nvSpPr>
            <p:cNvPr id="179389" name="Line 189"/>
            <p:cNvSpPr>
              <a:spLocks noChangeShapeType="1"/>
            </p:cNvSpPr>
            <p:nvPr/>
          </p:nvSpPr>
          <p:spPr bwMode="auto">
            <a:xfrm flipH="1" flipV="1">
              <a:off x="4116" y="3564"/>
              <a:ext cx="112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" name="Group 190"/>
          <p:cNvGrpSpPr>
            <a:grpSpLocks/>
          </p:cNvGrpSpPr>
          <p:nvPr/>
        </p:nvGrpSpPr>
        <p:grpSpPr bwMode="auto">
          <a:xfrm>
            <a:off x="3103563" y="4081463"/>
            <a:ext cx="1366837" cy="2144712"/>
            <a:chOff x="1483" y="2759"/>
            <a:chExt cx="861" cy="1434"/>
          </a:xfrm>
        </p:grpSpPr>
        <p:sp>
          <p:nvSpPr>
            <p:cNvPr id="179391" name="Rectangle 191"/>
            <p:cNvSpPr>
              <a:spLocks noChangeArrowheads="1"/>
            </p:cNvSpPr>
            <p:nvPr/>
          </p:nvSpPr>
          <p:spPr bwMode="auto">
            <a:xfrm>
              <a:off x="1543" y="3017"/>
              <a:ext cx="117" cy="1176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392" name="Rectangle 192"/>
            <p:cNvSpPr>
              <a:spLocks noChangeArrowheads="1"/>
            </p:cNvSpPr>
            <p:nvPr/>
          </p:nvSpPr>
          <p:spPr bwMode="auto">
            <a:xfrm>
              <a:off x="1982" y="3017"/>
              <a:ext cx="117" cy="1176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9393" name="Text Box 193"/>
            <p:cNvSpPr txBox="1">
              <a:spLocks noChangeArrowheads="1"/>
            </p:cNvSpPr>
            <p:nvPr/>
          </p:nvSpPr>
          <p:spPr bwMode="auto">
            <a:xfrm>
              <a:off x="1654" y="2855"/>
              <a:ext cx="308" cy="30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2400" b="1">
                  <a:latin typeface="Arial" pitchFamily="34" charset="0"/>
                </a:rPr>
                <a:t>…</a:t>
              </a:r>
            </a:p>
          </p:txBody>
        </p:sp>
        <p:sp>
          <p:nvSpPr>
            <p:cNvPr id="179394" name="Text Box 194"/>
            <p:cNvSpPr txBox="1">
              <a:spLocks noChangeArrowheads="1"/>
            </p:cNvSpPr>
            <p:nvPr/>
          </p:nvSpPr>
          <p:spPr bwMode="auto">
            <a:xfrm rot="-2004995">
              <a:off x="1483" y="2759"/>
              <a:ext cx="378" cy="2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>
                  <a:latin typeface="Arial" pitchFamily="34" charset="0"/>
                </a:rPr>
                <a:t>PC</a:t>
              </a:r>
              <a:r>
                <a:rPr lang="en-US" sz="1400" b="1">
                  <a:latin typeface="Arial" pitchFamily="34" charset="0"/>
                </a:rPr>
                <a:t>1</a:t>
              </a:r>
            </a:p>
          </p:txBody>
        </p:sp>
        <p:sp>
          <p:nvSpPr>
            <p:cNvPr id="179395" name="Text Box 195"/>
            <p:cNvSpPr txBox="1">
              <a:spLocks noChangeArrowheads="1"/>
            </p:cNvSpPr>
            <p:nvPr/>
          </p:nvSpPr>
          <p:spPr bwMode="auto">
            <a:xfrm rot="-2004995">
              <a:off x="1966" y="2759"/>
              <a:ext cx="378" cy="24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 b="1">
                  <a:latin typeface="Arial" pitchFamily="34" charset="0"/>
                </a:rPr>
                <a:t>PC</a:t>
              </a:r>
              <a:r>
                <a:rPr lang="en-US" sz="1400" b="1" i="1">
                  <a:latin typeface="Arial" pitchFamily="34" charset="0"/>
                </a:rPr>
                <a:t>k</a:t>
              </a:r>
            </a:p>
          </p:txBody>
        </p:sp>
      </p:grpSp>
      <p:sp>
        <p:nvSpPr>
          <p:cNvPr id="179396" name="Text Box 196"/>
          <p:cNvSpPr txBox="1">
            <a:spLocks noChangeArrowheads="1"/>
          </p:cNvSpPr>
          <p:nvPr/>
        </p:nvSpPr>
        <p:spPr bwMode="auto">
          <a:xfrm>
            <a:off x="169863" y="3543300"/>
            <a:ext cx="3887787" cy="6413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solidFill>
                  <a:srgbClr val="0000FF"/>
                </a:solidFill>
                <a:latin typeface="Arial" pitchFamily="34" charset="0"/>
              </a:rPr>
              <a:t>Eigenvectors/</a:t>
            </a:r>
          </a:p>
          <a:p>
            <a:pPr algn="ctr"/>
            <a:r>
              <a:rPr lang="en-US" sz="1800" b="1">
                <a:solidFill>
                  <a:srgbClr val="0000FF"/>
                </a:solidFill>
                <a:latin typeface="Arial" pitchFamily="34" charset="0"/>
              </a:rPr>
              <a:t>Principal Components</a:t>
            </a:r>
            <a:r>
              <a:rPr lang="en-US" sz="1600">
                <a:solidFill>
                  <a:srgbClr val="0000FF"/>
                </a:solidFill>
                <a:latin typeface="Arial" pitchFamily="34" charset="0"/>
              </a:rPr>
              <a:t> </a:t>
            </a:r>
            <a:r>
              <a:rPr lang="en-US" sz="1600">
                <a:latin typeface="Arial" pitchFamily="34" charset="0"/>
              </a:rPr>
              <a:t>(orthonormal)</a:t>
            </a:r>
          </a:p>
        </p:txBody>
      </p:sp>
      <p:sp>
        <p:nvSpPr>
          <p:cNvPr id="179397" name="Line 197"/>
          <p:cNvSpPr>
            <a:spLocks noChangeShapeType="1"/>
          </p:cNvSpPr>
          <p:nvPr/>
        </p:nvSpPr>
        <p:spPr bwMode="auto">
          <a:xfrm flipH="1" flipV="1">
            <a:off x="2773363" y="4224338"/>
            <a:ext cx="361950" cy="43021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7" name="Group 198"/>
          <p:cNvGrpSpPr>
            <a:grpSpLocks/>
          </p:cNvGrpSpPr>
          <p:nvPr/>
        </p:nvGrpSpPr>
        <p:grpSpPr bwMode="auto">
          <a:xfrm>
            <a:off x="4176713" y="3409950"/>
            <a:ext cx="4857750" cy="1595438"/>
            <a:chOff x="2631" y="2460"/>
            <a:chExt cx="3060" cy="1005"/>
          </a:xfrm>
        </p:grpSpPr>
        <p:grpSp>
          <p:nvGrpSpPr>
            <p:cNvPr id="18" name="Group 199"/>
            <p:cNvGrpSpPr>
              <a:grpSpLocks/>
            </p:cNvGrpSpPr>
            <p:nvPr/>
          </p:nvGrpSpPr>
          <p:grpSpPr bwMode="auto">
            <a:xfrm>
              <a:off x="2631" y="2460"/>
              <a:ext cx="3060" cy="1005"/>
              <a:chOff x="2631" y="2460"/>
              <a:chExt cx="3060" cy="1005"/>
            </a:xfrm>
          </p:grpSpPr>
          <p:sp>
            <p:nvSpPr>
              <p:cNvPr id="179400" name="Line 200"/>
              <p:cNvSpPr>
                <a:spLocks noChangeShapeType="1"/>
              </p:cNvSpPr>
              <p:nvPr/>
            </p:nvSpPr>
            <p:spPr bwMode="auto">
              <a:xfrm flipV="1">
                <a:off x="2631" y="2470"/>
                <a:ext cx="444" cy="995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ffectLst>
                <a:prstShdw prst="shdw17" dist="17961" dir="2700000">
                  <a:srgbClr val="FFFF00">
                    <a:gamma/>
                    <a:shade val="60000"/>
                    <a:invGamma/>
                  </a:srgbClr>
                </a:prst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9401" name="Line 201"/>
              <p:cNvSpPr>
                <a:spLocks noChangeShapeType="1"/>
              </p:cNvSpPr>
              <p:nvPr/>
            </p:nvSpPr>
            <p:spPr bwMode="auto">
              <a:xfrm flipV="1">
                <a:off x="3201" y="2948"/>
                <a:ext cx="2485" cy="474"/>
              </a:xfrm>
              <a:prstGeom prst="line">
                <a:avLst/>
              </a:prstGeom>
              <a:noFill/>
              <a:ln w="38100">
                <a:solidFill>
                  <a:srgbClr val="FFFF00"/>
                </a:solidFill>
                <a:round/>
                <a:headEnd/>
                <a:tailEnd/>
              </a:ln>
              <a:effectLst>
                <a:prstShdw prst="shdw17" dist="17961" dir="2700000">
                  <a:srgbClr val="FFFF00">
                    <a:gamma/>
                    <a:shade val="60000"/>
                    <a:invGamma/>
                  </a:srgbClr>
                </a:prst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9" name="Group 202"/>
              <p:cNvGrpSpPr>
                <a:grpSpLocks/>
              </p:cNvGrpSpPr>
              <p:nvPr/>
            </p:nvGrpSpPr>
            <p:grpSpPr bwMode="auto">
              <a:xfrm>
                <a:off x="3045" y="2460"/>
                <a:ext cx="2646" cy="459"/>
                <a:chOff x="2968" y="2631"/>
                <a:chExt cx="2646" cy="459"/>
              </a:xfrm>
            </p:grpSpPr>
            <p:grpSp>
              <p:nvGrpSpPr>
                <p:cNvPr id="20" name="Group 203"/>
                <p:cNvGrpSpPr>
                  <a:grpSpLocks/>
                </p:cNvGrpSpPr>
                <p:nvPr/>
              </p:nvGrpSpPr>
              <p:grpSpPr bwMode="auto">
                <a:xfrm>
                  <a:off x="2968" y="2631"/>
                  <a:ext cx="2602" cy="455"/>
                  <a:chOff x="2968" y="2516"/>
                  <a:chExt cx="2602" cy="455"/>
                </a:xfrm>
              </p:grpSpPr>
              <p:sp>
                <p:nvSpPr>
                  <p:cNvPr id="179404" name="Text Box 20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014" y="2516"/>
                    <a:ext cx="1500" cy="231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800">
                        <a:latin typeface="Arial" pitchFamily="34" charset="0"/>
                      </a:rPr>
                      <a:t>Sum of</a:t>
                    </a:r>
                    <a:r>
                      <a:rPr lang="en-US" sz="1800" b="1" i="1">
                        <a:latin typeface="Arial" pitchFamily="34" charset="0"/>
                      </a:rPr>
                      <a:t> k</a:t>
                    </a:r>
                    <a:r>
                      <a:rPr lang="en-US" sz="1800">
                        <a:latin typeface="Arial" pitchFamily="34" charset="0"/>
                      </a:rPr>
                      <a:t> eigenvalues</a:t>
                    </a:r>
                  </a:p>
                </p:txBody>
              </p:sp>
              <p:sp>
                <p:nvSpPr>
                  <p:cNvPr id="179405" name="Text Box 20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984" y="2740"/>
                    <a:ext cx="1580" cy="231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800">
                        <a:latin typeface="Arial" pitchFamily="34" charset="0"/>
                      </a:rPr>
                      <a:t>Sum of</a:t>
                    </a:r>
                    <a:r>
                      <a:rPr lang="en-US" sz="1800" b="1" i="1">
                        <a:latin typeface="Arial" pitchFamily="34" charset="0"/>
                      </a:rPr>
                      <a:t> all</a:t>
                    </a:r>
                    <a:r>
                      <a:rPr lang="en-US" sz="1800">
                        <a:latin typeface="Arial" pitchFamily="34" charset="0"/>
                      </a:rPr>
                      <a:t> eigenvalues</a:t>
                    </a:r>
                  </a:p>
                </p:txBody>
              </p:sp>
              <p:sp>
                <p:nvSpPr>
                  <p:cNvPr id="179406" name="Line 20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03" y="2738"/>
                    <a:ext cx="1567" cy="5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>
                    <a:prstShdw prst="shdw17" dist="17961" dir="2700000">
                      <a:schemeClr val="tx1">
                        <a:gamma/>
                        <a:shade val="60000"/>
                        <a:invGamma/>
                      </a:schemeClr>
                    </a:prstShdw>
                  </a:effec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79407" name="Text Box 20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68" y="2545"/>
                    <a:ext cx="927" cy="404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>
                    <a:spAutoFit/>
                  </a:bodyPr>
                  <a:lstStyle/>
                  <a:p>
                    <a:pPr algn="ctr"/>
                    <a:r>
                      <a:rPr lang="en-US" sz="1800" b="1">
                        <a:solidFill>
                          <a:srgbClr val="CC3300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Arial" pitchFamily="34" charset="0"/>
                      </a:rPr>
                      <a:t>Preserved variability</a:t>
                    </a:r>
                  </a:p>
                </p:txBody>
              </p:sp>
              <p:sp>
                <p:nvSpPr>
                  <p:cNvPr id="179408" name="Text Box 20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63" y="2542"/>
                    <a:ext cx="284" cy="404"/>
                  </a:xfrm>
                  <a:prstGeom prst="rect">
                    <a:avLst/>
                  </a:prstGeom>
                  <a:noFill/>
                  <a:ln w="9525" algn="ctr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3600">
                        <a:latin typeface="Arial" pitchFamily="34" charset="0"/>
                      </a:rPr>
                      <a:t>=</a:t>
                    </a:r>
                  </a:p>
                </p:txBody>
              </p:sp>
            </p:grpSp>
            <p:sp>
              <p:nvSpPr>
                <p:cNvPr id="179409" name="Rectangle 209"/>
                <p:cNvSpPr>
                  <a:spLocks noChangeArrowheads="1"/>
                </p:cNvSpPr>
                <p:nvPr/>
              </p:nvSpPr>
              <p:spPr bwMode="auto">
                <a:xfrm>
                  <a:off x="2987" y="2636"/>
                  <a:ext cx="2627" cy="454"/>
                </a:xfrm>
                <a:prstGeom prst="rect">
                  <a:avLst/>
                </a:prstGeom>
                <a:noFill/>
                <a:ln w="38100" algn="ctr">
                  <a:solidFill>
                    <a:srgbClr val="FFFF00"/>
                  </a:solidFill>
                  <a:miter lim="800000"/>
                  <a:headEnd/>
                  <a:tailEnd/>
                </a:ln>
                <a:effectLst>
                  <a:prstShdw prst="shdw17" dist="17961" dir="2700000">
                    <a:srgbClr val="FFFF00">
                      <a:gamma/>
                      <a:shade val="60000"/>
                      <a:invGamma/>
                    </a:srgbClr>
                  </a:prst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79410" name="Text Box 210"/>
            <p:cNvSpPr txBox="1">
              <a:spLocks noChangeArrowheads="1"/>
            </p:cNvSpPr>
            <p:nvPr/>
          </p:nvSpPr>
          <p:spPr bwMode="auto">
            <a:xfrm>
              <a:off x="3067" y="2915"/>
              <a:ext cx="1269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latin typeface="Arial" pitchFamily="34" charset="0"/>
                </a:rPr>
                <a:t>with </a:t>
              </a:r>
              <a:r>
                <a:rPr lang="en-US" b="1" i="1">
                  <a:latin typeface="Arial" pitchFamily="34" charset="0"/>
                </a:rPr>
                <a:t>k</a:t>
              </a:r>
              <a:r>
                <a:rPr lang="en-US" sz="1800" b="1" i="1">
                  <a:latin typeface="Arial" pitchFamily="34" charset="0"/>
                </a:rPr>
                <a:t> </a:t>
              </a:r>
              <a:r>
                <a:rPr lang="en-US" sz="1800">
                  <a:latin typeface="Arial" pitchFamily="34" charset="0"/>
                </a:rPr>
                <a:t>dimensions</a:t>
              </a:r>
            </a:p>
          </p:txBody>
        </p:sp>
      </p:grpSp>
      <p:sp>
        <p:nvSpPr>
          <p:cNvPr id="179411" name="Text Box 211"/>
          <p:cNvSpPr txBox="1">
            <a:spLocks noChangeArrowheads="1"/>
          </p:cNvSpPr>
          <p:nvPr/>
        </p:nvSpPr>
        <p:spPr bwMode="auto">
          <a:xfrm>
            <a:off x="3671888" y="4878388"/>
            <a:ext cx="307975" cy="3365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600" b="1">
                <a:latin typeface="Arial" pitchFamily="34" charset="0"/>
              </a:rPr>
              <a:t>T</a:t>
            </a:r>
          </a:p>
        </p:txBody>
      </p:sp>
      <p:graphicFrame>
        <p:nvGraphicFramePr>
          <p:cNvPr id="179412" name="Object 212"/>
          <p:cNvGraphicFramePr>
            <a:graphicFrameLocks noChangeAspect="1"/>
          </p:cNvGraphicFramePr>
          <p:nvPr/>
        </p:nvGraphicFramePr>
        <p:xfrm>
          <a:off x="2679700" y="5108575"/>
          <a:ext cx="460375" cy="460375"/>
        </p:xfrm>
        <a:graphic>
          <a:graphicData uri="http://schemas.openxmlformats.org/presentationml/2006/ole">
            <p:oleObj spid="_x0000_s995334" name="Equation" r:id="rId8" imgW="126720" imgH="12672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Eigenfaces</a:t>
            </a:r>
            <a:endParaRPr lang="en-US" dirty="0"/>
          </a:p>
        </p:txBody>
      </p:sp>
      <p:pic>
        <p:nvPicPr>
          <p:cNvPr id="9963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2041" y="1447801"/>
            <a:ext cx="3739984" cy="3124200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/>
            <a:tailEnd/>
          </a:ln>
        </p:spPr>
      </p:pic>
      <p:pic>
        <p:nvPicPr>
          <p:cNvPr id="9963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7400" y="1752600"/>
            <a:ext cx="2352675" cy="258127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990600" y="4953000"/>
            <a:ext cx="39931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Transform images into a vector of size N and</a:t>
            </a:r>
          </a:p>
          <a:p>
            <a:r>
              <a:rPr lang="en-US" dirty="0"/>
              <a:t>b</a:t>
            </a:r>
            <a:r>
              <a:rPr lang="en-US" dirty="0" smtClean="0"/>
              <a:t>uild data matrix X.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56851" y="4953000"/>
            <a:ext cx="2044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Subtract average face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5400" y="2286000"/>
            <a:ext cx="49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</a:rPr>
              <a:t>-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Eigenfaces</a:t>
            </a:r>
            <a:r>
              <a:rPr lang="en-US" dirty="0" smtClean="0"/>
              <a:t> (cont’d)</a:t>
            </a:r>
            <a:endParaRPr lang="en-US" dirty="0"/>
          </a:p>
        </p:txBody>
      </p:sp>
      <p:pic>
        <p:nvPicPr>
          <p:cNvPr id="9973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1295400"/>
            <a:ext cx="4379429" cy="3603823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133600" y="5334000"/>
            <a:ext cx="4666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 on first k principal components (dimensions)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7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Attributes </a:t>
            </a:r>
          </a:p>
        </p:txBody>
      </p:sp>
      <p:sp>
        <p:nvSpPr>
          <p:cNvPr id="651274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There are different types of attributes</a:t>
            </a:r>
          </a:p>
          <a:p>
            <a:pPr marL="749300" lvl="1"/>
            <a:r>
              <a:rPr lang="en-US" dirty="0">
                <a:solidFill>
                  <a:srgbClr val="FF0000"/>
                </a:solidFill>
              </a:rPr>
              <a:t>Nominal</a:t>
            </a:r>
            <a:endParaRPr lang="en-US" dirty="0"/>
          </a:p>
          <a:p>
            <a:pPr marL="1257300" lvl="2" indent="-393700"/>
            <a:r>
              <a:rPr lang="en-US" dirty="0"/>
              <a:t>Examples</a:t>
            </a:r>
            <a:r>
              <a:rPr lang="en-US" dirty="0" smtClean="0"/>
              <a:t>:</a:t>
            </a:r>
            <a:endParaRPr lang="en-US" dirty="0"/>
          </a:p>
          <a:p>
            <a:pPr marL="749300" lvl="1"/>
            <a:r>
              <a:rPr lang="en-US" dirty="0">
                <a:solidFill>
                  <a:srgbClr val="FF0000"/>
                </a:solidFill>
              </a:rPr>
              <a:t>Ordinal</a:t>
            </a:r>
            <a:endParaRPr lang="en-US" dirty="0"/>
          </a:p>
          <a:p>
            <a:pPr marL="1257300" lvl="2" indent="-393700"/>
            <a:r>
              <a:rPr lang="en-US" dirty="0"/>
              <a:t>Examples</a:t>
            </a:r>
            <a:r>
              <a:rPr lang="en-US" dirty="0" smtClean="0"/>
              <a:t>:</a:t>
            </a:r>
            <a:endParaRPr lang="en-US" dirty="0"/>
          </a:p>
          <a:p>
            <a:pPr marL="749300" lvl="1"/>
            <a:r>
              <a:rPr lang="en-US" dirty="0">
                <a:solidFill>
                  <a:srgbClr val="FF0000"/>
                </a:solidFill>
              </a:rPr>
              <a:t>Interval</a:t>
            </a:r>
            <a:endParaRPr lang="en-US" dirty="0"/>
          </a:p>
          <a:p>
            <a:pPr marL="1257300" lvl="2" indent="-393700"/>
            <a:r>
              <a:rPr lang="en-US" dirty="0"/>
              <a:t>Examples</a:t>
            </a:r>
            <a:r>
              <a:rPr lang="en-US" dirty="0" smtClean="0"/>
              <a:t>:</a:t>
            </a:r>
            <a:endParaRPr lang="en-US" dirty="0"/>
          </a:p>
          <a:p>
            <a:pPr marL="749300" lvl="1"/>
            <a:r>
              <a:rPr lang="en-US" dirty="0">
                <a:solidFill>
                  <a:srgbClr val="FF0000"/>
                </a:solidFill>
              </a:rPr>
              <a:t>Ratio</a:t>
            </a:r>
            <a:endParaRPr lang="en-US" dirty="0"/>
          </a:p>
          <a:p>
            <a:pPr marL="1257300" lvl="2" indent="-393700"/>
            <a:r>
              <a:rPr lang="en-US" dirty="0"/>
              <a:t>Examples</a:t>
            </a:r>
            <a:r>
              <a:rPr lang="en-US" dirty="0" smtClean="0"/>
              <a:t>:</a:t>
            </a:r>
            <a:endParaRPr lang="en-US" dirty="0"/>
          </a:p>
          <a:p>
            <a:pPr marL="749300"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6576" name="Picture 3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613" y="1447800"/>
            <a:ext cx="6300787" cy="47244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</p:pic>
      <p:pic>
        <p:nvPicPr>
          <p:cNvPr id="876577" name="Picture 3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613" y="1447800"/>
            <a:ext cx="6300787" cy="47244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</p:pic>
      <p:pic>
        <p:nvPicPr>
          <p:cNvPr id="876578" name="Picture 3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613" y="1447800"/>
            <a:ext cx="6300787" cy="47244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</p:pic>
      <p:pic>
        <p:nvPicPr>
          <p:cNvPr id="876579" name="Picture 3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613" y="1447800"/>
            <a:ext cx="6300787" cy="47244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</p:pic>
      <p:pic>
        <p:nvPicPr>
          <p:cNvPr id="876580" name="Picture 3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613" y="1447800"/>
            <a:ext cx="6300787" cy="47244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</p:pic>
      <p:pic>
        <p:nvPicPr>
          <p:cNvPr id="876581" name="Picture 3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9613" y="1447800"/>
            <a:ext cx="6300787" cy="4724400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</p:pic>
      <p:sp>
        <p:nvSpPr>
          <p:cNvPr id="87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Reduction: PCA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6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6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7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Subset Selection</a:t>
            </a:r>
          </a:p>
        </p:txBody>
      </p:sp>
      <p:sp>
        <p:nvSpPr>
          <p:cNvPr id="84275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Another way to reduce dimensionality of data</a:t>
            </a:r>
          </a:p>
          <a:p>
            <a:pPr lvl="4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Redundant features </a:t>
            </a:r>
          </a:p>
          <a:p>
            <a:pPr lvl="1">
              <a:lnSpc>
                <a:spcPct val="90000"/>
              </a:lnSpc>
            </a:pPr>
            <a:r>
              <a:rPr lang="en-US"/>
              <a:t>duplicate much or all of the information contained in one or more other attributes</a:t>
            </a:r>
          </a:p>
          <a:p>
            <a:pPr lvl="1">
              <a:lnSpc>
                <a:spcPct val="90000"/>
              </a:lnSpc>
            </a:pPr>
            <a:r>
              <a:rPr lang="en-US"/>
              <a:t>Example: purchase price of a product and the amount of sales tax paid</a:t>
            </a:r>
          </a:p>
          <a:p>
            <a:pPr lvl="4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Irrelevant features</a:t>
            </a:r>
          </a:p>
          <a:p>
            <a:pPr lvl="1">
              <a:lnSpc>
                <a:spcPct val="90000"/>
              </a:lnSpc>
            </a:pPr>
            <a:r>
              <a:rPr lang="en-US"/>
              <a:t>contain no information that is useful for the data mining task at hand</a:t>
            </a:r>
          </a:p>
          <a:p>
            <a:pPr lvl="1">
              <a:lnSpc>
                <a:spcPct val="90000"/>
              </a:lnSpc>
            </a:pPr>
            <a:r>
              <a:rPr lang="en-US"/>
              <a:t>Example: students' ID is often irrelevant to the task of predicting students' GPA</a:t>
            </a:r>
          </a:p>
        </p:txBody>
      </p:sp>
      <p:sp>
        <p:nvSpPr>
          <p:cNvPr id="842756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42757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Subset </a:t>
            </a:r>
            <a:r>
              <a:rPr lang="en-US" dirty="0" smtClean="0"/>
              <a:t>Selection Techniques</a:t>
            </a:r>
            <a:endParaRPr lang="en-US" dirty="0"/>
          </a:p>
        </p:txBody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580437" cy="5181600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Brute-force approach:</a:t>
            </a:r>
          </a:p>
          <a:p>
            <a:r>
              <a:rPr lang="en-US" dirty="0" smtClean="0"/>
              <a:t>Try </a:t>
            </a:r>
            <a:r>
              <a:rPr lang="en-US" dirty="0"/>
              <a:t>all possible feature subsets as input to data mining algorithm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Embedded approaches:</a:t>
            </a:r>
          </a:p>
          <a:p>
            <a:r>
              <a:rPr lang="en-US" dirty="0" smtClean="0"/>
              <a:t>Feature </a:t>
            </a:r>
            <a:r>
              <a:rPr lang="en-US" dirty="0"/>
              <a:t>selection occurs naturally as part of the data mining algorithm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Subset Selection</a:t>
            </a:r>
          </a:p>
        </p:txBody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580437" cy="5181600"/>
          </a:xfrm>
        </p:spPr>
        <p:txBody>
          <a:bodyPr/>
          <a:lstStyle/>
          <a:p>
            <a:pPr>
              <a:buNone/>
            </a:pPr>
            <a:r>
              <a:rPr lang="en-US" sz="2400" dirty="0" smtClean="0"/>
              <a:t>Filter approaches:</a:t>
            </a:r>
          </a:p>
          <a:p>
            <a:r>
              <a:rPr lang="en-US" sz="2000" dirty="0" smtClean="0"/>
              <a:t>Features </a:t>
            </a:r>
            <a:r>
              <a:rPr lang="en-US" sz="2000" dirty="0"/>
              <a:t>are selected before data mining algorithm is </a:t>
            </a:r>
            <a:r>
              <a:rPr lang="en-US" sz="2000" dirty="0" smtClean="0"/>
              <a:t>run</a:t>
            </a:r>
          </a:p>
          <a:p>
            <a:pPr>
              <a:buNone/>
            </a:pPr>
            <a:r>
              <a:rPr lang="en-US" sz="2400" dirty="0" smtClean="0"/>
              <a:t>Wrapper approaches:</a:t>
            </a:r>
          </a:p>
          <a:p>
            <a:r>
              <a:rPr lang="en-US" sz="1800" dirty="0" smtClean="0"/>
              <a:t>Use </a:t>
            </a:r>
            <a:r>
              <a:rPr lang="en-US" sz="1800" dirty="0"/>
              <a:t>the data mining algorithm as a black box to find best subset of attributes</a:t>
            </a:r>
          </a:p>
          <a:p>
            <a:pPr lvl="1"/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971800"/>
            <a:ext cx="5327650" cy="332451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Creation</a:t>
            </a:r>
          </a:p>
        </p:txBody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new attributes that can capture the important information in a data set much more efficiently than the original attributes</a:t>
            </a:r>
          </a:p>
          <a:p>
            <a:pPr lvl="4"/>
            <a:endParaRPr lang="en-US" dirty="0"/>
          </a:p>
          <a:p>
            <a:r>
              <a:rPr lang="en-US" dirty="0"/>
              <a:t>Three general methodologies:</a:t>
            </a:r>
          </a:p>
          <a:p>
            <a:pPr lvl="1"/>
            <a:r>
              <a:rPr lang="en-US" dirty="0"/>
              <a:t>Feature Extraction</a:t>
            </a:r>
          </a:p>
          <a:p>
            <a:pPr lvl="2"/>
            <a:r>
              <a:rPr lang="en-US" dirty="0"/>
              <a:t> domain-specific</a:t>
            </a:r>
          </a:p>
          <a:p>
            <a:pPr lvl="1"/>
            <a:r>
              <a:rPr lang="en-US" dirty="0"/>
              <a:t>Mapping Data to New Space</a:t>
            </a:r>
          </a:p>
          <a:p>
            <a:pPr lvl="1"/>
            <a:r>
              <a:rPr lang="en-US" dirty="0"/>
              <a:t>Feature Construction</a:t>
            </a:r>
          </a:p>
          <a:p>
            <a:pPr lvl="2"/>
            <a:r>
              <a:rPr lang="en-US" dirty="0"/>
              <a:t> combining features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Mapping Data to a New Space</a:t>
            </a:r>
          </a:p>
        </p:txBody>
      </p:sp>
      <p:sp>
        <p:nvSpPr>
          <p:cNvPr id="82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  <a:ln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4324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24325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824326" name="Picture 6"/>
          <p:cNvPicPr>
            <a:picLocks noChangeAspect="1" noChangeArrowheads="1"/>
          </p:cNvPicPr>
          <p:nvPr/>
        </p:nvPicPr>
        <p:blipFill>
          <a:blip r:embed="rId3" cstate="print"/>
          <a:srcRect r="8293"/>
          <a:stretch>
            <a:fillRect/>
          </a:stretch>
        </p:blipFill>
        <p:spPr bwMode="auto">
          <a:xfrm>
            <a:off x="5791200" y="2362200"/>
            <a:ext cx="3352800" cy="27416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824327" name="Picture 7"/>
          <p:cNvPicPr>
            <a:picLocks noChangeAspect="1" noChangeArrowheads="1"/>
          </p:cNvPicPr>
          <p:nvPr/>
        </p:nvPicPr>
        <p:blipFill>
          <a:blip r:embed="rId4" cstate="print"/>
          <a:srcRect l="6253"/>
          <a:stretch>
            <a:fillRect/>
          </a:stretch>
        </p:blipFill>
        <p:spPr bwMode="auto">
          <a:xfrm>
            <a:off x="0" y="2362200"/>
            <a:ext cx="3427413" cy="27416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824328" name="Picture 8"/>
          <p:cNvPicPr>
            <a:picLocks noChangeAspect="1" noChangeArrowheads="1"/>
          </p:cNvPicPr>
          <p:nvPr/>
        </p:nvPicPr>
        <p:blipFill>
          <a:blip r:embed="rId5" cstate="print"/>
          <a:srcRect l="8337" r="6209"/>
          <a:stretch>
            <a:fillRect/>
          </a:stretch>
        </p:blipFill>
        <p:spPr bwMode="auto">
          <a:xfrm>
            <a:off x="3048000" y="2362200"/>
            <a:ext cx="3124200" cy="27416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824329" name="Text Box 9"/>
          <p:cNvSpPr txBox="1">
            <a:spLocks noChangeArrowheads="1"/>
          </p:cNvSpPr>
          <p:nvPr/>
        </p:nvSpPr>
        <p:spPr bwMode="auto">
          <a:xfrm>
            <a:off x="685800" y="5410200"/>
            <a:ext cx="19050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Two Sine Waves</a:t>
            </a:r>
          </a:p>
        </p:txBody>
      </p:sp>
      <p:sp>
        <p:nvSpPr>
          <p:cNvPr id="824330" name="Text Box 10"/>
          <p:cNvSpPr txBox="1">
            <a:spLocks noChangeArrowheads="1"/>
          </p:cNvSpPr>
          <p:nvPr/>
        </p:nvSpPr>
        <p:spPr bwMode="auto">
          <a:xfrm>
            <a:off x="3429000" y="5486400"/>
            <a:ext cx="25146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Two Sine Waves + Noise</a:t>
            </a:r>
          </a:p>
        </p:txBody>
      </p:sp>
      <p:sp>
        <p:nvSpPr>
          <p:cNvPr id="824331" name="Text Box 11"/>
          <p:cNvSpPr txBox="1">
            <a:spLocks noChangeArrowheads="1"/>
          </p:cNvSpPr>
          <p:nvPr/>
        </p:nvSpPr>
        <p:spPr bwMode="auto">
          <a:xfrm>
            <a:off x="6324600" y="5486400"/>
            <a:ext cx="25146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Frequency</a:t>
            </a:r>
          </a:p>
        </p:txBody>
      </p:sp>
      <p:sp>
        <p:nvSpPr>
          <p:cNvPr id="824332" name="Rectangle 12"/>
          <p:cNvSpPr>
            <a:spLocks noChangeArrowheads="1"/>
          </p:cNvSpPr>
          <p:nvPr/>
        </p:nvSpPr>
        <p:spPr bwMode="auto">
          <a:xfrm>
            <a:off x="298450" y="1143000"/>
            <a:ext cx="8394700" cy="5029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tabLst>
                <a:tab pos="1198563" algn="l"/>
              </a:tabLst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Fourier transform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  <a:tabLst>
                <a:tab pos="1198563" algn="l"/>
              </a:tabLst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Wavelet transform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2163F-25B1-4385-86A9-1961CA968488}" type="slidenum">
              <a:rPr lang="en-US"/>
              <a:pPr/>
              <a:t>66</a:t>
            </a:fld>
            <a:endParaRPr lang="en-US"/>
          </a:p>
        </p:txBody>
      </p:sp>
      <p:sp>
        <p:nvSpPr>
          <p:cNvPr id="93593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Fourier frequencies (basis vectors)</a:t>
            </a:r>
          </a:p>
          <a:p>
            <a:pPr>
              <a:spcBef>
                <a:spcPct val="400000"/>
              </a:spcBef>
            </a:pPr>
            <a:r>
              <a:rPr lang="en-US"/>
              <a:t>Wavelet frequencies (basis vectors)</a:t>
            </a:r>
          </a:p>
        </p:txBody>
      </p:sp>
      <p:sp>
        <p:nvSpPr>
          <p:cNvPr id="935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Wavelets</a:t>
            </a:r>
          </a:p>
        </p:txBody>
      </p:sp>
      <p:sp>
        <p:nvSpPr>
          <p:cNvPr id="935940" name="Freeform 4"/>
          <p:cNvSpPr>
            <a:spLocks/>
          </p:cNvSpPr>
          <p:nvPr/>
        </p:nvSpPr>
        <p:spPr bwMode="auto">
          <a:xfrm>
            <a:off x="-1295400" y="-990600"/>
            <a:ext cx="5384800" cy="6057900"/>
          </a:xfrm>
          <a:custGeom>
            <a:avLst/>
            <a:gdLst/>
            <a:ahLst/>
            <a:cxnLst>
              <a:cxn ang="0">
                <a:pos x="1536" y="2352"/>
              </a:cxn>
              <a:cxn ang="0">
                <a:pos x="2064" y="1920"/>
              </a:cxn>
              <a:cxn ang="0">
                <a:pos x="2304" y="2304"/>
              </a:cxn>
              <a:cxn ang="0">
                <a:pos x="2784" y="2352"/>
              </a:cxn>
              <a:cxn ang="0">
                <a:pos x="1776" y="3072"/>
              </a:cxn>
              <a:cxn ang="0">
                <a:pos x="1776" y="3168"/>
              </a:cxn>
              <a:cxn ang="0">
                <a:pos x="2160" y="3024"/>
              </a:cxn>
              <a:cxn ang="0">
                <a:pos x="2304" y="3312"/>
              </a:cxn>
              <a:cxn ang="0">
                <a:pos x="2496" y="3024"/>
              </a:cxn>
              <a:cxn ang="0">
                <a:pos x="2640" y="3312"/>
              </a:cxn>
              <a:cxn ang="0">
                <a:pos x="2784" y="3024"/>
              </a:cxn>
              <a:cxn ang="0">
                <a:pos x="2928" y="3312"/>
              </a:cxn>
              <a:cxn ang="0">
                <a:pos x="0" y="0"/>
              </a:cxn>
            </a:cxnLst>
            <a:rect l="0" t="0" r="r" b="b"/>
            <a:pathLst>
              <a:path w="3392" h="3816">
                <a:moveTo>
                  <a:pt x="1536" y="2352"/>
                </a:moveTo>
                <a:cubicBezTo>
                  <a:pt x="1736" y="2140"/>
                  <a:pt x="1936" y="1928"/>
                  <a:pt x="2064" y="1920"/>
                </a:cubicBezTo>
                <a:cubicBezTo>
                  <a:pt x="2192" y="1912"/>
                  <a:pt x="2184" y="2232"/>
                  <a:pt x="2304" y="2304"/>
                </a:cubicBezTo>
                <a:cubicBezTo>
                  <a:pt x="2424" y="2376"/>
                  <a:pt x="2872" y="2224"/>
                  <a:pt x="2784" y="2352"/>
                </a:cubicBezTo>
                <a:cubicBezTo>
                  <a:pt x="2696" y="2480"/>
                  <a:pt x="1944" y="2936"/>
                  <a:pt x="1776" y="3072"/>
                </a:cubicBezTo>
                <a:cubicBezTo>
                  <a:pt x="1608" y="3208"/>
                  <a:pt x="1712" y="3176"/>
                  <a:pt x="1776" y="3168"/>
                </a:cubicBezTo>
                <a:cubicBezTo>
                  <a:pt x="1840" y="3160"/>
                  <a:pt x="2072" y="3000"/>
                  <a:pt x="2160" y="3024"/>
                </a:cubicBezTo>
                <a:cubicBezTo>
                  <a:pt x="2248" y="3048"/>
                  <a:pt x="2248" y="3312"/>
                  <a:pt x="2304" y="3312"/>
                </a:cubicBezTo>
                <a:cubicBezTo>
                  <a:pt x="2360" y="3312"/>
                  <a:pt x="2440" y="3024"/>
                  <a:pt x="2496" y="3024"/>
                </a:cubicBezTo>
                <a:cubicBezTo>
                  <a:pt x="2552" y="3024"/>
                  <a:pt x="2592" y="3312"/>
                  <a:pt x="2640" y="3312"/>
                </a:cubicBezTo>
                <a:cubicBezTo>
                  <a:pt x="2688" y="3312"/>
                  <a:pt x="2736" y="3024"/>
                  <a:pt x="2784" y="3024"/>
                </a:cubicBezTo>
                <a:cubicBezTo>
                  <a:pt x="2832" y="3024"/>
                  <a:pt x="3392" y="3816"/>
                  <a:pt x="2928" y="3312"/>
                </a:cubicBezTo>
                <a:cubicBezTo>
                  <a:pt x="2464" y="2808"/>
                  <a:pt x="88" y="160"/>
                  <a:pt x="0" y="0"/>
                </a:cubicBezTo>
              </a:path>
            </a:pathLst>
          </a:custGeom>
          <a:noFill/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lIns="92075" tIns="46038" rIns="92075" bIns="46038"/>
          <a:lstStyle/>
          <a:p>
            <a:endParaRPr lang="en-US"/>
          </a:p>
        </p:txBody>
      </p:sp>
      <p:grpSp>
        <p:nvGrpSpPr>
          <p:cNvPr id="935941" name="Group 5"/>
          <p:cNvGrpSpPr>
            <a:grpSpLocks/>
          </p:cNvGrpSpPr>
          <p:nvPr/>
        </p:nvGrpSpPr>
        <p:grpSpPr bwMode="auto">
          <a:xfrm>
            <a:off x="1371600" y="4495800"/>
            <a:ext cx="2590800" cy="1579563"/>
            <a:chOff x="3936" y="96"/>
            <a:chExt cx="1632" cy="995"/>
          </a:xfrm>
        </p:grpSpPr>
        <p:sp>
          <p:nvSpPr>
            <p:cNvPr id="935942" name="Rectangle 6"/>
            <p:cNvSpPr>
              <a:spLocks noChangeArrowheads="1"/>
            </p:cNvSpPr>
            <p:nvPr/>
          </p:nvSpPr>
          <p:spPr bwMode="auto">
            <a:xfrm>
              <a:off x="3936" y="96"/>
              <a:ext cx="1632" cy="9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/>
              <a:r>
                <a:rPr lang="en-US" sz="2400" b="0">
                  <a:latin typeface="Tahoma" pitchFamily="34" charset="0"/>
                </a:rPr>
                <a:t> </a:t>
              </a:r>
              <a:endParaRPr lang="en-US" sz="1600" b="0">
                <a:latin typeface="Tahoma" pitchFamily="34" charset="0"/>
              </a:endParaRPr>
            </a:p>
            <a:p>
              <a:pPr algn="ctr" eaLnBrk="1" hangingPunct="1"/>
              <a:endParaRPr lang="en-US" sz="2400" b="0">
                <a:latin typeface="Tahoma" pitchFamily="34" charset="0"/>
              </a:endParaRPr>
            </a:p>
          </p:txBody>
        </p:sp>
        <p:sp>
          <p:nvSpPr>
            <p:cNvPr id="935943" name="Line 7"/>
            <p:cNvSpPr>
              <a:spLocks noChangeShapeType="1"/>
            </p:cNvSpPr>
            <p:nvPr/>
          </p:nvSpPr>
          <p:spPr bwMode="auto">
            <a:xfrm>
              <a:off x="3984" y="864"/>
              <a:ext cx="1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5944" name="Line 8"/>
            <p:cNvSpPr>
              <a:spLocks noChangeShapeType="1"/>
            </p:cNvSpPr>
            <p:nvPr/>
          </p:nvSpPr>
          <p:spPr bwMode="auto">
            <a:xfrm flipH="1" flipV="1">
              <a:off x="4128" y="28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5945" name="Line 9"/>
            <p:cNvSpPr>
              <a:spLocks noChangeShapeType="1"/>
            </p:cNvSpPr>
            <p:nvPr/>
          </p:nvSpPr>
          <p:spPr bwMode="auto">
            <a:xfrm>
              <a:off x="4128" y="28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5946" name="Line 10"/>
            <p:cNvSpPr>
              <a:spLocks noChangeShapeType="1"/>
            </p:cNvSpPr>
            <p:nvPr/>
          </p:nvSpPr>
          <p:spPr bwMode="auto">
            <a:xfrm>
              <a:off x="4416" y="28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5947" name="Line 11"/>
            <p:cNvSpPr>
              <a:spLocks noChangeShapeType="1"/>
            </p:cNvSpPr>
            <p:nvPr/>
          </p:nvSpPr>
          <p:spPr bwMode="auto">
            <a:xfrm>
              <a:off x="4416" y="864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5948" name="Line 12"/>
            <p:cNvSpPr>
              <a:spLocks noChangeShapeType="1"/>
            </p:cNvSpPr>
            <p:nvPr/>
          </p:nvSpPr>
          <p:spPr bwMode="auto">
            <a:xfrm>
              <a:off x="4848" y="86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5949" name="Line 13"/>
            <p:cNvSpPr>
              <a:spLocks noChangeShapeType="1"/>
            </p:cNvSpPr>
            <p:nvPr/>
          </p:nvSpPr>
          <p:spPr bwMode="auto">
            <a:xfrm flipV="1">
              <a:off x="4944" y="336"/>
              <a:ext cx="192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5950" name="Line 14"/>
            <p:cNvSpPr>
              <a:spLocks noChangeShapeType="1"/>
            </p:cNvSpPr>
            <p:nvPr/>
          </p:nvSpPr>
          <p:spPr bwMode="auto">
            <a:xfrm>
              <a:off x="5136" y="336"/>
              <a:ext cx="9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5951" name="Line 15"/>
            <p:cNvSpPr>
              <a:spLocks noChangeShapeType="1"/>
            </p:cNvSpPr>
            <p:nvPr/>
          </p:nvSpPr>
          <p:spPr bwMode="auto">
            <a:xfrm>
              <a:off x="5232" y="624"/>
              <a:ext cx="9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5952" name="Line 16"/>
            <p:cNvSpPr>
              <a:spLocks noChangeShapeType="1"/>
            </p:cNvSpPr>
            <p:nvPr/>
          </p:nvSpPr>
          <p:spPr bwMode="auto">
            <a:xfrm flipV="1">
              <a:off x="5328" y="864"/>
              <a:ext cx="96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5953" name="Line 17"/>
            <p:cNvSpPr>
              <a:spLocks noChangeShapeType="1"/>
            </p:cNvSpPr>
            <p:nvPr/>
          </p:nvSpPr>
          <p:spPr bwMode="auto">
            <a:xfrm>
              <a:off x="5424" y="864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935954" name="Rectangle 18"/>
            <p:cNvSpPr>
              <a:spLocks noChangeArrowheads="1"/>
            </p:cNvSpPr>
            <p:nvPr/>
          </p:nvSpPr>
          <p:spPr bwMode="auto">
            <a:xfrm>
              <a:off x="4080" y="864"/>
              <a:ext cx="45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1600" b="0">
                  <a:latin typeface="Tahoma" pitchFamily="34" charset="0"/>
                </a:rPr>
                <a:t>Haar2</a:t>
              </a:r>
            </a:p>
          </p:txBody>
        </p:sp>
        <p:sp>
          <p:nvSpPr>
            <p:cNvPr id="935955" name="Rectangle 19"/>
            <p:cNvSpPr>
              <a:spLocks noChangeArrowheads="1"/>
            </p:cNvSpPr>
            <p:nvPr/>
          </p:nvSpPr>
          <p:spPr bwMode="auto">
            <a:xfrm>
              <a:off x="4752" y="864"/>
              <a:ext cx="775" cy="2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11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sz="1600" b="0">
                  <a:latin typeface="Tahoma" pitchFamily="34" charset="0"/>
                </a:rPr>
                <a:t>Daubechie4</a:t>
              </a:r>
            </a:p>
          </p:txBody>
        </p:sp>
      </p:grpSp>
      <p:sp>
        <p:nvSpPr>
          <p:cNvPr id="935956" name="Freeform 20"/>
          <p:cNvSpPr>
            <a:spLocks/>
          </p:cNvSpPr>
          <p:nvPr/>
        </p:nvSpPr>
        <p:spPr bwMode="auto">
          <a:xfrm>
            <a:off x="838200" y="2209800"/>
            <a:ext cx="7620000" cy="990600"/>
          </a:xfrm>
          <a:custGeom>
            <a:avLst/>
            <a:gdLst/>
            <a:ahLst/>
            <a:cxnLst>
              <a:cxn ang="0">
                <a:pos x="0" y="336"/>
              </a:cxn>
              <a:cxn ang="0">
                <a:pos x="240" y="48"/>
              </a:cxn>
              <a:cxn ang="0">
                <a:pos x="624" y="624"/>
              </a:cxn>
              <a:cxn ang="0">
                <a:pos x="960" y="48"/>
              </a:cxn>
              <a:cxn ang="0">
                <a:pos x="1296" y="576"/>
              </a:cxn>
              <a:cxn ang="0">
                <a:pos x="1632" y="48"/>
              </a:cxn>
              <a:cxn ang="0">
                <a:pos x="1968" y="576"/>
              </a:cxn>
              <a:cxn ang="0">
                <a:pos x="2256" y="336"/>
              </a:cxn>
            </a:cxnLst>
            <a:rect l="0" t="0" r="r" b="b"/>
            <a:pathLst>
              <a:path w="2256" h="624">
                <a:moveTo>
                  <a:pt x="0" y="336"/>
                </a:moveTo>
                <a:cubicBezTo>
                  <a:pt x="68" y="168"/>
                  <a:pt x="136" y="0"/>
                  <a:pt x="240" y="48"/>
                </a:cubicBezTo>
                <a:cubicBezTo>
                  <a:pt x="344" y="96"/>
                  <a:pt x="504" y="624"/>
                  <a:pt x="624" y="624"/>
                </a:cubicBezTo>
                <a:cubicBezTo>
                  <a:pt x="744" y="624"/>
                  <a:pt x="848" y="56"/>
                  <a:pt x="960" y="48"/>
                </a:cubicBezTo>
                <a:cubicBezTo>
                  <a:pt x="1072" y="40"/>
                  <a:pt x="1184" y="576"/>
                  <a:pt x="1296" y="576"/>
                </a:cubicBezTo>
                <a:cubicBezTo>
                  <a:pt x="1408" y="576"/>
                  <a:pt x="1520" y="48"/>
                  <a:pt x="1632" y="48"/>
                </a:cubicBezTo>
                <a:cubicBezTo>
                  <a:pt x="1744" y="48"/>
                  <a:pt x="1864" y="528"/>
                  <a:pt x="1968" y="576"/>
                </a:cubicBezTo>
                <a:cubicBezTo>
                  <a:pt x="2072" y="624"/>
                  <a:pt x="2164" y="480"/>
                  <a:pt x="2256" y="336"/>
                </a:cubicBezTo>
              </a:path>
            </a:pathLst>
          </a:custGeom>
          <a:noFill/>
          <a:ln w="317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</p:spPr>
        <p:txBody>
          <a:bodyPr lIns="92075" tIns="46038" rIns="92075" bIns="46038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Vipin Kumar, Parallel Issues in Data Mining, VECPAR 2002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AE626-799C-451E-A4DB-3B8954ADBBB8}" type="slidenum">
              <a:rPr lang="en-US"/>
              <a:pPr/>
              <a:t>67</a:t>
            </a:fld>
            <a:endParaRPr lang="en-US"/>
          </a:p>
        </p:txBody>
      </p:sp>
      <p:sp>
        <p:nvSpPr>
          <p:cNvPr id="936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Wavelet transforms</a:t>
            </a:r>
          </a:p>
        </p:txBody>
      </p:sp>
      <p:sp>
        <p:nvSpPr>
          <p:cNvPr id="93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Approximate data by strongest elements of wavelet superposition series</a:t>
            </a:r>
          </a:p>
          <a:p>
            <a:pPr lvl="1"/>
            <a:r>
              <a:rPr lang="en-US"/>
              <a:t>Pad data length to 2</a:t>
            </a:r>
            <a:r>
              <a:rPr lang="en-US" baseline="30000"/>
              <a:t>n</a:t>
            </a:r>
            <a:endParaRPr lang="en-US"/>
          </a:p>
          <a:p>
            <a:pPr lvl="1"/>
            <a:r>
              <a:rPr lang="en-US"/>
              <a:t>Apply to pairs of data to get half-size set</a:t>
            </a:r>
          </a:p>
          <a:p>
            <a:pPr lvl="1"/>
            <a:r>
              <a:rPr lang="en-US"/>
              <a:t>Transform performs both smoothing and difference</a:t>
            </a:r>
          </a:p>
          <a:p>
            <a:pPr lvl="1"/>
            <a:r>
              <a:rPr lang="en-US"/>
              <a:t>Apply recursively to get desired size </a:t>
            </a:r>
          </a:p>
          <a:p>
            <a:r>
              <a:rPr lang="en-US"/>
              <a:t>Akin to Fourier transform, but localized due to localized nature of basis vectors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Transformation</a:t>
            </a:r>
          </a:p>
        </p:txBody>
      </p:sp>
      <p:sp>
        <p:nvSpPr>
          <p:cNvPr id="85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4770437" cy="5181600"/>
          </a:xfrm>
        </p:spPr>
        <p:txBody>
          <a:bodyPr/>
          <a:lstStyle/>
          <a:p>
            <a:r>
              <a:rPr lang="en-US" dirty="0"/>
              <a:t>A function that maps the entire set of values of a given attribute to a new set </a:t>
            </a:r>
            <a:r>
              <a:rPr lang="en-US" dirty="0" smtClean="0"/>
              <a:t>of </a:t>
            </a:r>
            <a:r>
              <a:rPr lang="en-US" dirty="0"/>
              <a:t>values such that each old value can be identified with one of the new values</a:t>
            </a:r>
          </a:p>
          <a:p>
            <a:pPr lvl="1"/>
            <a:r>
              <a:rPr lang="en-US" dirty="0"/>
              <a:t>Simple functions: </a:t>
            </a:r>
            <a:r>
              <a:rPr lang="en-US" dirty="0" err="1"/>
              <a:t>x</a:t>
            </a:r>
            <a:r>
              <a:rPr lang="en-US" baseline="30000" dirty="0" err="1"/>
              <a:t>k</a:t>
            </a:r>
            <a:r>
              <a:rPr lang="en-US" dirty="0"/>
              <a:t>, log(x), e</a:t>
            </a:r>
            <a:r>
              <a:rPr lang="en-US" baseline="30000" dirty="0"/>
              <a:t>x</a:t>
            </a:r>
            <a:r>
              <a:rPr lang="en-US" dirty="0"/>
              <a:t>, |x|</a:t>
            </a:r>
          </a:p>
          <a:p>
            <a:pPr lvl="1"/>
            <a:r>
              <a:rPr lang="en-US" dirty="0"/>
              <a:t>Standardization and Normalization </a:t>
            </a:r>
          </a:p>
        </p:txBody>
      </p:sp>
      <p:pic>
        <p:nvPicPr>
          <p:cNvPr id="1212418" name="Picture 2" descr="File:Population vs area.svg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7800" y="1143001"/>
            <a:ext cx="3276600" cy="44196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5410200" y="5562600"/>
            <a:ext cx="3200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dirty="0" err="1" smtClean="0"/>
              <a:t>Scatterplot</a:t>
            </a:r>
            <a:r>
              <a:rPr lang="en-US" b="0" dirty="0" smtClean="0"/>
              <a:t> of areas and population of</a:t>
            </a:r>
            <a:br>
              <a:rPr lang="en-US" b="0" dirty="0" smtClean="0"/>
            </a:br>
            <a:r>
              <a:rPr lang="en-US" b="0" dirty="0" smtClean="0"/>
              <a:t>the states in the world. [WIKI]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/>
              <a:t>Discretization Without Using Class Labels </a:t>
            </a:r>
          </a:p>
        </p:txBody>
      </p:sp>
      <p:sp>
        <p:nvSpPr>
          <p:cNvPr id="874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ln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pitchFamily="2" charset="2"/>
              <a:buNone/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745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981200"/>
            <a:ext cx="3657600" cy="18303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8745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1981200"/>
            <a:ext cx="3810000" cy="18303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pic>
        <p:nvPicPr>
          <p:cNvPr id="8745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4114800"/>
            <a:ext cx="3733800" cy="1949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874503" name="Text Box 7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74504" name="Text Box 8"/>
          <p:cNvSpPr txBox="1">
            <a:spLocks noChangeArrowheads="1"/>
          </p:cNvSpPr>
          <p:nvPr/>
        </p:nvSpPr>
        <p:spPr bwMode="auto">
          <a:xfrm>
            <a:off x="1447800" y="3810000"/>
            <a:ext cx="19050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Data</a:t>
            </a:r>
          </a:p>
        </p:txBody>
      </p:sp>
      <p:sp>
        <p:nvSpPr>
          <p:cNvPr id="874505" name="Text Box 9"/>
          <p:cNvSpPr txBox="1">
            <a:spLocks noChangeArrowheads="1"/>
          </p:cNvSpPr>
          <p:nvPr/>
        </p:nvSpPr>
        <p:spPr bwMode="auto">
          <a:xfrm>
            <a:off x="4876800" y="3810000"/>
            <a:ext cx="19050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Equal interval width</a:t>
            </a:r>
          </a:p>
        </p:txBody>
      </p:sp>
      <p:sp>
        <p:nvSpPr>
          <p:cNvPr id="874506" name="Text Box 10"/>
          <p:cNvSpPr txBox="1">
            <a:spLocks noChangeArrowheads="1"/>
          </p:cNvSpPr>
          <p:nvPr/>
        </p:nvSpPr>
        <p:spPr bwMode="auto">
          <a:xfrm>
            <a:off x="1295400" y="6019800"/>
            <a:ext cx="19050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Equal frequency</a:t>
            </a:r>
          </a:p>
        </p:txBody>
      </p:sp>
      <p:sp>
        <p:nvSpPr>
          <p:cNvPr id="874507" name="Text Box 11"/>
          <p:cNvSpPr txBox="1">
            <a:spLocks noChangeArrowheads="1"/>
          </p:cNvSpPr>
          <p:nvPr/>
        </p:nvSpPr>
        <p:spPr bwMode="auto">
          <a:xfrm>
            <a:off x="5334000" y="6019800"/>
            <a:ext cx="19050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K-means</a:t>
            </a:r>
          </a:p>
        </p:txBody>
      </p:sp>
      <p:pic>
        <p:nvPicPr>
          <p:cNvPr id="874508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38600" y="4191000"/>
            <a:ext cx="3962400" cy="18303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73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Attributes </a:t>
            </a:r>
          </a:p>
        </p:txBody>
      </p:sp>
      <p:sp>
        <p:nvSpPr>
          <p:cNvPr id="651274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There are different types of attributes</a:t>
            </a:r>
          </a:p>
          <a:p>
            <a:pPr marL="749300" lvl="1"/>
            <a:r>
              <a:rPr lang="en-US">
                <a:solidFill>
                  <a:srgbClr val="FF0000"/>
                </a:solidFill>
              </a:rPr>
              <a:t>Nominal</a:t>
            </a:r>
            <a:endParaRPr lang="en-US"/>
          </a:p>
          <a:p>
            <a:pPr marL="1257300" lvl="2" indent="-393700"/>
            <a:r>
              <a:rPr lang="en-US"/>
              <a:t>Examples: ID numbers, eye color, zip codes</a:t>
            </a:r>
          </a:p>
          <a:p>
            <a:pPr marL="749300" lvl="1"/>
            <a:r>
              <a:rPr lang="en-US">
                <a:solidFill>
                  <a:srgbClr val="FF0000"/>
                </a:solidFill>
              </a:rPr>
              <a:t>Ordinal</a:t>
            </a:r>
            <a:endParaRPr lang="en-US"/>
          </a:p>
          <a:p>
            <a:pPr marL="1257300" lvl="2" indent="-393700"/>
            <a:r>
              <a:rPr lang="en-US"/>
              <a:t>Examples: rankings (e.g., taste of potato chips on a scale from 1-10), grades, height in {tall, medium, short}</a:t>
            </a:r>
          </a:p>
          <a:p>
            <a:pPr marL="749300" lvl="1"/>
            <a:r>
              <a:rPr lang="en-US">
                <a:solidFill>
                  <a:srgbClr val="FF0000"/>
                </a:solidFill>
              </a:rPr>
              <a:t>Interval</a:t>
            </a:r>
            <a:endParaRPr lang="en-US"/>
          </a:p>
          <a:p>
            <a:pPr marL="1257300" lvl="2" indent="-393700"/>
            <a:r>
              <a:rPr lang="en-US"/>
              <a:t>Examples: calendar dates, temperatures in Celsius or Fahrenheit.</a:t>
            </a:r>
          </a:p>
          <a:p>
            <a:pPr marL="749300" lvl="1"/>
            <a:r>
              <a:rPr lang="en-US">
                <a:solidFill>
                  <a:srgbClr val="FF0000"/>
                </a:solidFill>
              </a:rPr>
              <a:t>Ratio</a:t>
            </a:r>
            <a:endParaRPr lang="en-US"/>
          </a:p>
          <a:p>
            <a:pPr marL="1257300" lvl="2" indent="-393700"/>
            <a:r>
              <a:rPr lang="en-US"/>
              <a:t>Examples: temperature in Kelvin, length, time, counts </a:t>
            </a:r>
          </a:p>
          <a:p>
            <a:pPr marL="749300" lvl="1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Discretization Using Class Labels</a:t>
            </a:r>
          </a:p>
        </p:txBody>
      </p:sp>
      <p:sp>
        <p:nvSpPr>
          <p:cNvPr id="872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  <a:ln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Entropy based approach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72452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72453" name="Text Box 5"/>
          <p:cNvSpPr txBox="1">
            <a:spLocks noChangeArrowheads="1"/>
          </p:cNvSpPr>
          <p:nvPr/>
        </p:nvSpPr>
        <p:spPr bwMode="auto">
          <a:xfrm>
            <a:off x="838200" y="5715000"/>
            <a:ext cx="28956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3 categories for both x and y</a:t>
            </a:r>
          </a:p>
        </p:txBody>
      </p:sp>
      <p:pic>
        <p:nvPicPr>
          <p:cNvPr id="87245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81200"/>
            <a:ext cx="4872038" cy="3654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872455" name="Rectangle 7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72456" name="Text Box 8"/>
          <p:cNvSpPr txBox="1">
            <a:spLocks noChangeArrowheads="1"/>
          </p:cNvSpPr>
          <p:nvPr/>
        </p:nvSpPr>
        <p:spPr bwMode="auto">
          <a:xfrm>
            <a:off x="5410200" y="5715000"/>
            <a:ext cx="28956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5 categories for both x and y</a:t>
            </a:r>
          </a:p>
        </p:txBody>
      </p:sp>
      <p:pic>
        <p:nvPicPr>
          <p:cNvPr id="872457" name="Picture 9"/>
          <p:cNvPicPr>
            <a:picLocks noChangeAspect="1" noChangeArrowheads="1"/>
          </p:cNvPicPr>
          <p:nvPr/>
        </p:nvPicPr>
        <p:blipFill>
          <a:blip r:embed="rId4" cstate="print"/>
          <a:srcRect l="4594"/>
          <a:stretch>
            <a:fillRect/>
          </a:stretch>
        </p:blipFill>
        <p:spPr bwMode="auto">
          <a:xfrm>
            <a:off x="4495800" y="1905000"/>
            <a:ext cx="4648200" cy="36544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416675"/>
            <a:ext cx="2133600" cy="304800"/>
          </a:xfrm>
          <a:prstGeom prst="rect">
            <a:avLst/>
          </a:prstGeom>
        </p:spPr>
        <p:txBody>
          <a:bodyPr/>
          <a:lstStyle/>
          <a:p>
            <a:fld id="{74528F61-A624-4155-8ABD-325C0AABF0F5}" type="slidenum">
              <a:rPr lang="en-US"/>
              <a:pPr/>
              <a:t>71</a:t>
            </a:fld>
            <a:endParaRPr lang="en-US"/>
          </a:p>
        </p:txBody>
      </p:sp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Bottom-up approach: Data </a:t>
            </a:r>
            <a:r>
              <a:rPr lang="en-US">
                <a:sym typeface="Wingdings" pitchFamily="2" charset="2"/>
              </a:rPr>
              <a:t> Methods</a:t>
            </a:r>
            <a:endParaRPr lang="en-US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93700" y="1011238"/>
            <a:ext cx="6670675" cy="1060450"/>
            <a:chOff x="296" y="823"/>
            <a:chExt cx="4202" cy="668"/>
          </a:xfrm>
        </p:grpSpPr>
        <p:sp>
          <p:nvSpPr>
            <p:cNvPr id="428037" name="Text Box 5"/>
            <p:cNvSpPr txBox="1">
              <a:spLocks noChangeArrowheads="1"/>
            </p:cNvSpPr>
            <p:nvPr/>
          </p:nvSpPr>
          <p:spPr bwMode="auto">
            <a:xfrm>
              <a:off x="296" y="1140"/>
              <a:ext cx="4202" cy="351"/>
            </a:xfrm>
            <a:prstGeom prst="rect">
              <a:avLst/>
            </a:prstGeom>
            <a:solidFill>
              <a:schemeClr val="folHlink">
                <a:alpha val="48000"/>
              </a:schemeClr>
            </a:solidFill>
            <a:ln w="38100" algn="ctr">
              <a:solidFill>
                <a:srgbClr val="808000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800" b="1"/>
                <a:t>Q1: What are the individual points?</a:t>
              </a:r>
            </a:p>
          </p:txBody>
        </p:sp>
        <p:sp>
          <p:nvSpPr>
            <p:cNvPr id="428038" name="Text Box 6"/>
            <p:cNvSpPr txBox="1">
              <a:spLocks noChangeArrowheads="1"/>
            </p:cNvSpPr>
            <p:nvPr/>
          </p:nvSpPr>
          <p:spPr bwMode="auto">
            <a:xfrm>
              <a:off x="302" y="823"/>
              <a:ext cx="1394" cy="28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/>
                <a:t>Data Question: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50850" y="2554288"/>
            <a:ext cx="7334250" cy="1022350"/>
            <a:chOff x="284" y="1609"/>
            <a:chExt cx="4620" cy="644"/>
          </a:xfrm>
        </p:grpSpPr>
        <p:sp>
          <p:nvSpPr>
            <p:cNvPr id="428040" name="Text Box 8"/>
            <p:cNvSpPr txBox="1">
              <a:spLocks noChangeArrowheads="1"/>
            </p:cNvSpPr>
            <p:nvPr/>
          </p:nvSpPr>
          <p:spPr bwMode="auto">
            <a:xfrm>
              <a:off x="308" y="1902"/>
              <a:ext cx="4141" cy="351"/>
            </a:xfrm>
            <a:prstGeom prst="rect">
              <a:avLst/>
            </a:prstGeom>
            <a:solidFill>
              <a:srgbClr val="CC99FF">
                <a:alpha val="70000"/>
              </a:srgbClr>
            </a:solidFill>
            <a:ln w="38100" algn="ctr">
              <a:solidFill>
                <a:srgbClr val="993366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800" b="1"/>
                <a:t>Q2: How to “compare” </a:t>
              </a:r>
              <a:r>
                <a:rPr lang="en-US" sz="2800" b="1" i="1"/>
                <a:t>two</a:t>
              </a:r>
              <a:r>
                <a:rPr lang="en-US" sz="2800" b="1"/>
                <a:t> points?</a:t>
              </a:r>
            </a:p>
          </p:txBody>
        </p:sp>
        <p:sp>
          <p:nvSpPr>
            <p:cNvPr id="428041" name="Text Box 9"/>
            <p:cNvSpPr txBox="1">
              <a:spLocks noChangeArrowheads="1"/>
            </p:cNvSpPr>
            <p:nvPr/>
          </p:nvSpPr>
          <p:spPr bwMode="auto">
            <a:xfrm>
              <a:off x="284" y="1609"/>
              <a:ext cx="4620" cy="28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/>
                <a:t>Similarity/Dissimilarity/Distance Measure Question:</a:t>
              </a:r>
            </a:p>
          </p:txBody>
        </p:sp>
      </p:grpSp>
      <p:sp>
        <p:nvSpPr>
          <p:cNvPr id="428045" name="Oval 13"/>
          <p:cNvSpPr>
            <a:spLocks noChangeArrowheads="1"/>
          </p:cNvSpPr>
          <p:nvPr/>
        </p:nvSpPr>
        <p:spPr bwMode="auto">
          <a:xfrm>
            <a:off x="228600" y="2238375"/>
            <a:ext cx="8029575" cy="1847850"/>
          </a:xfrm>
          <a:prstGeom prst="ellips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6943725" y="1374775"/>
            <a:ext cx="2047875" cy="1054100"/>
            <a:chOff x="4374" y="866"/>
            <a:chExt cx="1290" cy="664"/>
          </a:xfrm>
        </p:grpSpPr>
        <p:sp>
          <p:nvSpPr>
            <p:cNvPr id="428046" name="Text Box 14"/>
            <p:cNvSpPr txBox="1">
              <a:spLocks noChangeArrowheads="1"/>
            </p:cNvSpPr>
            <p:nvPr/>
          </p:nvSpPr>
          <p:spPr bwMode="auto">
            <a:xfrm>
              <a:off x="4640" y="866"/>
              <a:ext cx="1024" cy="51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r>
                <a:rPr lang="en-US" sz="2400" b="1">
                  <a:solidFill>
                    <a:srgbClr val="CC3300"/>
                  </a:solidFill>
                </a:rPr>
                <a:t>Lecture focus</a:t>
              </a:r>
            </a:p>
          </p:txBody>
        </p:sp>
        <p:sp>
          <p:nvSpPr>
            <p:cNvPr id="428047" name="Line 15"/>
            <p:cNvSpPr>
              <a:spLocks noChangeShapeType="1"/>
            </p:cNvSpPr>
            <p:nvPr/>
          </p:nvSpPr>
          <p:spPr bwMode="auto">
            <a:xfrm flipH="1">
              <a:off x="4374" y="1332"/>
              <a:ext cx="306" cy="19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  <p:txBody>
            <a:bodyPr wrap="none">
              <a:spAutoFit/>
            </a:bodyPr>
            <a:lstStyle/>
            <a:p>
              <a:endParaRPr lang="en-US"/>
            </a:p>
          </p:txBody>
        </p:sp>
      </p:grp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 l="5333" b="2116"/>
          <a:stretch>
            <a:fillRect/>
          </a:stretch>
        </p:blipFill>
        <p:spPr bwMode="auto">
          <a:xfrm>
            <a:off x="4648200" y="4234171"/>
            <a:ext cx="4191000" cy="247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804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and Dissimilarity</a:t>
            </a:r>
          </a:p>
        </p:txBody>
      </p:sp>
      <p:sp>
        <p:nvSpPr>
          <p:cNvPr id="87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Similarity</a:t>
            </a:r>
          </a:p>
          <a:p>
            <a:pPr lvl="1"/>
            <a:r>
              <a:rPr lang="en-US" dirty="0"/>
              <a:t>Numerical measure of how alike two data objects are.</a:t>
            </a:r>
          </a:p>
          <a:p>
            <a:pPr lvl="1"/>
            <a:r>
              <a:rPr lang="en-US" dirty="0"/>
              <a:t>Is higher when objects are more alike.</a:t>
            </a:r>
          </a:p>
          <a:p>
            <a:pPr lvl="1"/>
            <a:r>
              <a:rPr lang="en-US" dirty="0"/>
              <a:t>Often falls in the range [0,1]</a:t>
            </a:r>
          </a:p>
          <a:p>
            <a:r>
              <a:rPr lang="en-US" dirty="0">
                <a:solidFill>
                  <a:srgbClr val="FF0000"/>
                </a:solidFill>
              </a:rPr>
              <a:t>Dissimilarity</a:t>
            </a:r>
          </a:p>
          <a:p>
            <a:pPr lvl="1"/>
            <a:r>
              <a:rPr lang="en-US" dirty="0"/>
              <a:t>Numerical measure of how different are two data objects</a:t>
            </a:r>
          </a:p>
          <a:p>
            <a:pPr lvl="1"/>
            <a:r>
              <a:rPr lang="en-US" dirty="0"/>
              <a:t>Lower when objects are more alike</a:t>
            </a:r>
          </a:p>
          <a:p>
            <a:pPr lvl="1"/>
            <a:r>
              <a:rPr lang="en-US" dirty="0"/>
              <a:t>Minimum dissimilarity is often 0</a:t>
            </a:r>
          </a:p>
          <a:p>
            <a:pPr lvl="1"/>
            <a:r>
              <a:rPr lang="en-US" dirty="0"/>
              <a:t>Upper limit varies</a:t>
            </a:r>
          </a:p>
          <a:p>
            <a:r>
              <a:rPr lang="en-US" dirty="0">
                <a:solidFill>
                  <a:srgbClr val="FFC000"/>
                </a:solidFill>
              </a:rPr>
              <a:t>Proximity</a:t>
            </a:r>
            <a:r>
              <a:rPr lang="en-US" dirty="0"/>
              <a:t> refers to a similarity or dissimilarity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Similarity/Dissimilarity for Simple Attributes</a:t>
            </a:r>
          </a:p>
        </p:txBody>
      </p:sp>
      <p:pic>
        <p:nvPicPr>
          <p:cNvPr id="879619" name="Picture 3"/>
          <p:cNvPicPr>
            <a:picLocks noChangeAspect="1" noChangeArrowheads="1"/>
          </p:cNvPicPr>
          <p:nvPr/>
        </p:nvPicPr>
        <p:blipFill>
          <a:blip r:embed="rId2" cstate="print"/>
          <a:srcRect l="3600" t="35197" r="7114" b="10513"/>
          <a:stretch>
            <a:fillRect/>
          </a:stretch>
        </p:blipFill>
        <p:spPr bwMode="auto">
          <a:xfrm>
            <a:off x="76200" y="1905000"/>
            <a:ext cx="9021763" cy="4113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  <p:sp>
        <p:nvSpPr>
          <p:cNvPr id="879620" name="Text Box 4"/>
          <p:cNvSpPr txBox="1">
            <a:spLocks noChangeArrowheads="1"/>
          </p:cNvSpPr>
          <p:nvPr/>
        </p:nvSpPr>
        <p:spPr bwMode="auto">
          <a:xfrm>
            <a:off x="838200" y="1431925"/>
            <a:ext cx="69342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b="0" i="1"/>
              <a:t>p</a:t>
            </a:r>
            <a:r>
              <a:rPr lang="en-US" sz="2000" b="0"/>
              <a:t> and </a:t>
            </a:r>
            <a:r>
              <a:rPr lang="en-US" sz="2000" b="0" i="1"/>
              <a:t>q</a:t>
            </a:r>
            <a:r>
              <a:rPr lang="en-US" sz="2000" b="0"/>
              <a:t> are the attribute values for two data objects.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416675"/>
            <a:ext cx="2133600" cy="304800"/>
          </a:xfrm>
          <a:prstGeom prst="rect">
            <a:avLst/>
          </a:prstGeom>
        </p:spPr>
        <p:txBody>
          <a:bodyPr/>
          <a:lstStyle/>
          <a:p>
            <a:fld id="{37A826EA-9E01-4F99-BAFA-B4C58A3CF8E2}" type="slidenum">
              <a:rPr lang="en-US"/>
              <a:pPr/>
              <a:t>74</a:t>
            </a:fld>
            <a:endParaRPr lang="en-US"/>
          </a:p>
        </p:txBody>
      </p:sp>
      <p:sp>
        <p:nvSpPr>
          <p:cNvPr id="40756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Euclidean Distance</a:t>
            </a:r>
          </a:p>
        </p:txBody>
      </p:sp>
      <p:graphicFrame>
        <p:nvGraphicFramePr>
          <p:cNvPr id="407559" name="Object 7"/>
          <p:cNvGraphicFramePr>
            <a:graphicFrameLocks noChangeAspect="1"/>
          </p:cNvGraphicFramePr>
          <p:nvPr/>
        </p:nvGraphicFramePr>
        <p:xfrm>
          <a:off x="6365875" y="0"/>
          <a:ext cx="2778125" cy="895350"/>
        </p:xfrm>
        <a:graphic>
          <a:graphicData uri="http://schemas.openxmlformats.org/presentationml/2006/ole">
            <p:oleObj spid="_x0000_s1182722" name="Equation" r:id="rId4" imgW="1536480" imgH="495000" progId="">
              <p:embed/>
            </p:oleObj>
          </a:graphicData>
        </a:graphic>
      </p:graphicFrame>
      <p:sp>
        <p:nvSpPr>
          <p:cNvPr id="407562" name="Text Box 10"/>
          <p:cNvSpPr txBox="1">
            <a:spLocks noChangeArrowheads="1"/>
          </p:cNvSpPr>
          <p:nvPr/>
        </p:nvSpPr>
        <p:spPr bwMode="auto">
          <a:xfrm>
            <a:off x="431800" y="1152525"/>
            <a:ext cx="8350250" cy="544513"/>
          </a:xfrm>
          <a:prstGeom prst="rect">
            <a:avLst/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800" b="1"/>
              <a:t>Standardization is necessary, if scales differ.</a:t>
            </a:r>
          </a:p>
        </p:txBody>
      </p:sp>
      <p:graphicFrame>
        <p:nvGraphicFramePr>
          <p:cNvPr id="407563" name="Object 11"/>
          <p:cNvGraphicFramePr>
            <a:graphicFrameLocks noChangeAspect="1"/>
          </p:cNvGraphicFramePr>
          <p:nvPr/>
        </p:nvGraphicFramePr>
        <p:xfrm>
          <a:off x="442913" y="1898650"/>
          <a:ext cx="3214687" cy="517525"/>
        </p:xfrm>
        <a:graphic>
          <a:graphicData uri="http://schemas.openxmlformats.org/presentationml/2006/ole">
            <p:oleObj spid="_x0000_s1182723" name="Equation" r:id="rId5" imgW="1498320" imgH="241200" progId="">
              <p:embed/>
            </p:oleObj>
          </a:graphicData>
        </a:graphic>
      </p:graphicFrame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79400" y="2689225"/>
            <a:ext cx="2593975" cy="1370013"/>
            <a:chOff x="176" y="1694"/>
            <a:chExt cx="1634" cy="863"/>
          </a:xfrm>
        </p:grpSpPr>
        <p:graphicFrame>
          <p:nvGraphicFramePr>
            <p:cNvPr id="407564" name="Object 12"/>
            <p:cNvGraphicFramePr>
              <a:graphicFrameLocks noChangeAspect="1"/>
            </p:cNvGraphicFramePr>
            <p:nvPr/>
          </p:nvGraphicFramePr>
          <p:xfrm>
            <a:off x="282" y="1973"/>
            <a:ext cx="1407" cy="584"/>
          </p:xfrm>
          <a:graphic>
            <a:graphicData uri="http://schemas.openxmlformats.org/presentationml/2006/ole">
              <p:oleObj spid="_x0000_s1182728" name="Equation" r:id="rId6" imgW="1041120" imgH="431640" progId="">
                <p:embed/>
              </p:oleObj>
            </a:graphicData>
          </a:graphic>
        </p:graphicFrame>
        <p:sp>
          <p:nvSpPr>
            <p:cNvPr id="407565" name="Text Box 13"/>
            <p:cNvSpPr txBox="1">
              <a:spLocks noChangeArrowheads="1"/>
            </p:cNvSpPr>
            <p:nvPr/>
          </p:nvSpPr>
          <p:spPr bwMode="auto">
            <a:xfrm>
              <a:off x="176" y="1694"/>
              <a:ext cx="1634" cy="25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/>
                <a:t>Mean of attributes</a:t>
              </a:r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4594225" y="2660650"/>
            <a:ext cx="4367213" cy="1595438"/>
            <a:chOff x="200" y="3068"/>
            <a:chExt cx="2751" cy="1005"/>
          </a:xfrm>
        </p:grpSpPr>
        <p:sp>
          <p:nvSpPr>
            <p:cNvPr id="407566" name="Text Box 14"/>
            <p:cNvSpPr txBox="1">
              <a:spLocks noChangeArrowheads="1"/>
            </p:cNvSpPr>
            <p:nvPr/>
          </p:nvSpPr>
          <p:spPr bwMode="auto">
            <a:xfrm>
              <a:off x="200" y="3068"/>
              <a:ext cx="2751" cy="25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b="1"/>
                <a:t>Standard deviation of attributes</a:t>
              </a:r>
            </a:p>
          </p:txBody>
        </p:sp>
        <p:graphicFrame>
          <p:nvGraphicFramePr>
            <p:cNvPr id="407567" name="Object 15"/>
            <p:cNvGraphicFramePr>
              <a:graphicFrameLocks noChangeAspect="1"/>
            </p:cNvGraphicFramePr>
            <p:nvPr/>
          </p:nvGraphicFramePr>
          <p:xfrm>
            <a:off x="288" y="3421"/>
            <a:ext cx="2402" cy="652"/>
          </p:xfrm>
          <a:graphic>
            <a:graphicData uri="http://schemas.openxmlformats.org/presentationml/2006/ole">
              <p:oleObj spid="_x0000_s1182727" name="Equation" r:id="rId7" imgW="1777680" imgH="482400" progId="">
                <p:embed/>
              </p:oleObj>
            </a:graphicData>
          </a:graphic>
        </p:graphicFrame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4603750" y="1889125"/>
            <a:ext cx="3025775" cy="469900"/>
            <a:chOff x="2900" y="1172"/>
            <a:chExt cx="1906" cy="296"/>
          </a:xfrm>
        </p:grpSpPr>
        <p:sp>
          <p:nvSpPr>
            <p:cNvPr id="407575" name="Text Box 23"/>
            <p:cNvSpPr txBox="1">
              <a:spLocks noChangeArrowheads="1"/>
            </p:cNvSpPr>
            <p:nvPr/>
          </p:nvSpPr>
          <p:spPr bwMode="auto">
            <a:xfrm>
              <a:off x="2900" y="1196"/>
              <a:ext cx="391" cy="25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Ex: </a:t>
              </a:r>
            </a:p>
          </p:txBody>
        </p:sp>
        <p:graphicFrame>
          <p:nvGraphicFramePr>
            <p:cNvPr id="407576" name="Object 24"/>
            <p:cNvGraphicFramePr>
              <a:graphicFrameLocks noChangeAspect="1"/>
            </p:cNvGraphicFramePr>
            <p:nvPr/>
          </p:nvGraphicFramePr>
          <p:xfrm>
            <a:off x="3252" y="1172"/>
            <a:ext cx="1554" cy="296"/>
          </p:xfrm>
          <a:graphic>
            <a:graphicData uri="http://schemas.openxmlformats.org/presentationml/2006/ole">
              <p:oleObj spid="_x0000_s1182726" name="Equation" r:id="rId8" imgW="1066680" imgH="203040" progId="">
                <p:embed/>
              </p:oleObj>
            </a:graphicData>
          </a:graphic>
        </p:graphicFrame>
      </p:grp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298450" y="4906963"/>
            <a:ext cx="7605713" cy="1450975"/>
            <a:chOff x="188" y="3091"/>
            <a:chExt cx="4791" cy="914"/>
          </a:xfrm>
        </p:grpSpPr>
        <p:sp>
          <p:nvSpPr>
            <p:cNvPr id="407568" name="Text Box 16"/>
            <p:cNvSpPr txBox="1">
              <a:spLocks noChangeArrowheads="1"/>
            </p:cNvSpPr>
            <p:nvPr/>
          </p:nvSpPr>
          <p:spPr bwMode="auto">
            <a:xfrm>
              <a:off x="188" y="3091"/>
              <a:ext cx="3397" cy="28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1">
                  <a:solidFill>
                    <a:srgbClr val="0000FF"/>
                  </a:solidFill>
                </a:rPr>
                <a:t>Standardized/Normalized Vector</a:t>
              </a:r>
            </a:p>
          </p:txBody>
        </p:sp>
        <p:graphicFrame>
          <p:nvGraphicFramePr>
            <p:cNvPr id="407573" name="Object 21"/>
            <p:cNvGraphicFramePr>
              <a:graphicFrameLocks noChangeAspect="1"/>
            </p:cNvGraphicFramePr>
            <p:nvPr/>
          </p:nvGraphicFramePr>
          <p:xfrm>
            <a:off x="198" y="3405"/>
            <a:ext cx="3963" cy="600"/>
          </p:xfrm>
          <a:graphic>
            <a:graphicData uri="http://schemas.openxmlformats.org/presentationml/2006/ole">
              <p:oleObj spid="_x0000_s1182724" name="Equation" r:id="rId9" imgW="2933640" imgH="444240" progId="">
                <p:embed/>
              </p:oleObj>
            </a:graphicData>
          </a:graphic>
        </p:graphicFrame>
        <p:graphicFrame>
          <p:nvGraphicFramePr>
            <p:cNvPr id="407578" name="Object 26"/>
            <p:cNvGraphicFramePr>
              <a:graphicFrameLocks noChangeAspect="1"/>
            </p:cNvGraphicFramePr>
            <p:nvPr/>
          </p:nvGraphicFramePr>
          <p:xfrm>
            <a:off x="4276" y="3349"/>
            <a:ext cx="703" cy="652"/>
          </p:xfrm>
          <a:graphic>
            <a:graphicData uri="http://schemas.openxmlformats.org/presentationml/2006/ole">
              <p:oleObj spid="_x0000_s1182725" name="Equation" r:id="rId10" imgW="520560" imgH="482400" progId="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Minkowski Distance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750888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err="1"/>
              <a:t>Minkowski</a:t>
            </a:r>
            <a:r>
              <a:rPr lang="en-US" sz="2400" dirty="0"/>
              <a:t> Distance is a generalization of 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000" dirty="0"/>
              <a:t>  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sz="2000" dirty="0"/>
              <a:t>   Where </a:t>
            </a:r>
            <a:r>
              <a:rPr lang="en-US" sz="2000" i="1" dirty="0"/>
              <a:t>r</a:t>
            </a:r>
            <a:r>
              <a:rPr lang="en-US" sz="2000" dirty="0"/>
              <a:t> is a parameter, </a:t>
            </a:r>
            <a:r>
              <a:rPr lang="en-US" sz="2000" i="1" dirty="0"/>
              <a:t>n</a:t>
            </a:r>
            <a:r>
              <a:rPr lang="en-US" sz="2000" dirty="0"/>
              <a:t> is the number of dimensions (attributes) and </a:t>
            </a:r>
            <a:r>
              <a:rPr lang="en-US" sz="2000" i="1" dirty="0" err="1"/>
              <a:t>p</a:t>
            </a:r>
            <a:r>
              <a:rPr lang="en-US" sz="2000" i="1" baseline="-25000" dirty="0" err="1"/>
              <a:t>k</a:t>
            </a:r>
            <a:r>
              <a:rPr lang="en-US" sz="2000" dirty="0"/>
              <a:t> and </a:t>
            </a:r>
            <a:r>
              <a:rPr lang="en-US" sz="2000" i="1" dirty="0" err="1"/>
              <a:t>q</a:t>
            </a:r>
            <a:r>
              <a:rPr lang="en-US" sz="2000" i="1" baseline="-25000" dirty="0" err="1"/>
              <a:t>k</a:t>
            </a:r>
            <a:r>
              <a:rPr lang="en-US" sz="2000" dirty="0"/>
              <a:t> are, respectively, the </a:t>
            </a:r>
            <a:r>
              <a:rPr lang="en-US" sz="2000" dirty="0" err="1"/>
              <a:t>kth</a:t>
            </a:r>
            <a:r>
              <a:rPr lang="en-US" sz="2000" dirty="0"/>
              <a:t> attributes (components) or data objects </a:t>
            </a:r>
            <a:r>
              <a:rPr lang="en-US" sz="2000" i="1" dirty="0"/>
              <a:t>p</a:t>
            </a:r>
            <a:r>
              <a:rPr lang="en-US" sz="2000" dirty="0"/>
              <a:t> and </a:t>
            </a:r>
            <a:r>
              <a:rPr lang="en-US" sz="2000" i="1" dirty="0"/>
              <a:t>q</a:t>
            </a:r>
            <a:r>
              <a:rPr lang="en-US" sz="2000" dirty="0"/>
              <a:t>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/>
          </a:p>
        </p:txBody>
      </p:sp>
      <p:graphicFrame>
        <p:nvGraphicFramePr>
          <p:cNvPr id="882692" name="Object 4"/>
          <p:cNvGraphicFramePr>
            <a:graphicFrameLocks noChangeAspect="1"/>
          </p:cNvGraphicFramePr>
          <p:nvPr/>
        </p:nvGraphicFramePr>
        <p:xfrm>
          <a:off x="1293813" y="1922463"/>
          <a:ext cx="4314825" cy="1490662"/>
        </p:xfrm>
        <a:graphic>
          <a:graphicData uri="http://schemas.openxmlformats.org/presentationml/2006/ole">
            <p:oleObj spid="_x0000_s882692" name="Equation" r:id="rId3" imgW="1396800" imgH="482400" progId="Equation.3">
              <p:embed/>
            </p:oleObj>
          </a:graphicData>
        </a:graphic>
      </p:graphicFrame>
      <p:pic>
        <p:nvPicPr>
          <p:cNvPr id="882694" name="Picture 6" descr="Minkowski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5105400"/>
            <a:ext cx="7239000" cy="56197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048000" y="5791200"/>
            <a:ext cx="3826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dirty="0" smtClean="0"/>
              <a:t>unit circles with various values of </a:t>
            </a:r>
            <a:r>
              <a:rPr lang="en-US" b="0" i="1" dirty="0" smtClean="0"/>
              <a:t>r [Wikipedia]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7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Minkowski Distance: Examples</a:t>
            </a:r>
          </a:p>
        </p:txBody>
      </p:sp>
      <p:sp>
        <p:nvSpPr>
          <p:cNvPr id="883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8458200" cy="4495800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= 1.  City block (Manhattan, taxicab, L</a:t>
            </a:r>
            <a:r>
              <a:rPr lang="en-US" sz="2400" baseline="-30000" dirty="0">
                <a:cs typeface="Times New Roman" pitchFamily="18" charset="0"/>
              </a:rPr>
              <a:t>1</a:t>
            </a:r>
            <a:r>
              <a:rPr lang="en-US" sz="2400" dirty="0">
                <a:cs typeface="Times New Roman" pitchFamily="18" charset="0"/>
              </a:rPr>
              <a:t> 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cs typeface="Times New Roman" pitchFamily="18" charset="0"/>
              </a:rPr>
              <a:t>A common example of this is the Hamming distance, which is just the number of bits that are different between two binary </a:t>
            </a:r>
            <a:r>
              <a:rPr lang="en-US" sz="1800" dirty="0" smtClean="0">
                <a:cs typeface="Times New Roman" pitchFamily="18" charset="0"/>
              </a:rPr>
              <a:t>vectors</a:t>
            </a:r>
            <a:endParaRPr lang="en-US" sz="1800" dirty="0">
              <a:cs typeface="Times New Roman" pitchFamily="18" charset="0"/>
            </a:endParaRPr>
          </a:p>
          <a:p>
            <a:pPr lvl="4">
              <a:lnSpc>
                <a:spcPct val="90000"/>
              </a:lnSpc>
            </a:pPr>
            <a:endParaRPr lang="en-US" sz="1600" b="1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= 2.  Euclidean distance</a:t>
            </a:r>
          </a:p>
          <a:p>
            <a:pPr lvl="4">
              <a:lnSpc>
                <a:spcPct val="90000"/>
              </a:lnSpc>
            </a:pPr>
            <a:endParaRPr lang="en-US" sz="1800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dirty="0">
                <a:cs typeface="Times New Roman" pitchFamily="18" charset="0"/>
              </a:rPr>
              <a:t>.  “</a:t>
            </a:r>
            <a:r>
              <a:rPr lang="en-US" sz="2400" dirty="0" err="1">
                <a:cs typeface="Times New Roman" pitchFamily="18" charset="0"/>
              </a:rPr>
              <a:t>supremum</a:t>
            </a:r>
            <a:r>
              <a:rPr lang="en-US" sz="2400" dirty="0">
                <a:cs typeface="Times New Roman" pitchFamily="18" charset="0"/>
              </a:rPr>
              <a:t>” (</a:t>
            </a:r>
            <a:r>
              <a:rPr lang="en-US" sz="2400" dirty="0" err="1">
                <a:cs typeface="Times New Roman" pitchFamily="18" charset="0"/>
              </a:rPr>
              <a:t>L</a:t>
            </a:r>
            <a:r>
              <a:rPr lang="en-US" sz="2400" baseline="-30000" dirty="0" err="1">
                <a:cs typeface="Times New Roman" pitchFamily="18" charset="0"/>
              </a:rPr>
              <a:t>max</a:t>
            </a:r>
            <a:r>
              <a:rPr lang="en-US" sz="2400" baseline="-300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norm, L</a:t>
            </a:r>
            <a:r>
              <a:rPr lang="en-US" sz="2400" baseline="-30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baseline="-300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1800" dirty="0">
                <a:cs typeface="Times New Roman" pitchFamily="18" charset="0"/>
              </a:rPr>
              <a:t>This is the maximum difference between any component of the </a:t>
            </a:r>
            <a:r>
              <a:rPr lang="en-US" sz="1800" dirty="0" smtClean="0">
                <a:cs typeface="Times New Roman" pitchFamily="18" charset="0"/>
              </a:rPr>
              <a:t>vectors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None/>
            </a:pPr>
            <a:endParaRPr lang="en-US" sz="1800" dirty="0">
              <a:cs typeface="Times New Roman" pitchFamily="18" charset="0"/>
            </a:endParaRPr>
          </a:p>
          <a:p>
            <a:pPr lvl="4">
              <a:lnSpc>
                <a:spcPct val="90000"/>
              </a:lnSpc>
            </a:pPr>
            <a:endParaRPr lang="en-US" sz="1600" dirty="0" smtClean="0">
              <a:cs typeface="Times New Roman" pitchFamily="18" charset="0"/>
            </a:endParaRPr>
          </a:p>
          <a:p>
            <a:pPr lvl="4">
              <a:lnSpc>
                <a:spcPct val="90000"/>
              </a:lnSpc>
            </a:pPr>
            <a:endParaRPr lang="en-US" sz="1600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cs typeface="Times New Roman" pitchFamily="18" charset="0"/>
              </a:rPr>
              <a:t>Do not confuse </a:t>
            </a: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with </a:t>
            </a:r>
            <a:r>
              <a:rPr lang="en-US" sz="2400" i="1" dirty="0">
                <a:cs typeface="Times New Roman" pitchFamily="18" charset="0"/>
              </a:rPr>
              <a:t>n</a:t>
            </a:r>
            <a:r>
              <a:rPr lang="en-US" sz="2400" dirty="0">
                <a:cs typeface="Times New Roman" pitchFamily="18" charset="0"/>
              </a:rPr>
              <a:t>, i.e., all these distances are defined for all numbers of dimensions.</a:t>
            </a:r>
            <a:endParaRPr lang="en-US" sz="2400" i="1" dirty="0"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1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562600" y="2286000"/>
          <a:ext cx="2616200" cy="685800"/>
        </p:xfrm>
        <a:graphic>
          <a:graphicData uri="http://schemas.openxmlformats.org/presentationml/2006/ole">
            <p:oleObj spid="_x0000_s1238017" name="Equation" r:id="rId3" imgW="1307880" imgH="342720" progId="Equation.3">
              <p:embed/>
            </p:oleObj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5105400" y="4114800"/>
          <a:ext cx="3467100" cy="533400"/>
        </p:xfrm>
        <a:graphic>
          <a:graphicData uri="http://schemas.openxmlformats.org/presentationml/2006/ole">
            <p:oleObj spid="_x0000_s1238018" name="Equation" r:id="rId4" imgW="1650960" imgH="253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Minkowski Distance</a:t>
            </a:r>
          </a:p>
        </p:txBody>
      </p:sp>
      <p:sp>
        <p:nvSpPr>
          <p:cNvPr id="884739" name="Text Box 3"/>
          <p:cNvSpPr txBox="1">
            <a:spLocks noChangeArrowheads="1"/>
          </p:cNvSpPr>
          <p:nvPr/>
        </p:nvSpPr>
        <p:spPr bwMode="auto">
          <a:xfrm>
            <a:off x="4876800" y="5867400"/>
            <a:ext cx="213360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Distance Matrix</a:t>
            </a:r>
          </a:p>
        </p:txBody>
      </p:sp>
      <p:graphicFrame>
        <p:nvGraphicFramePr>
          <p:cNvPr id="884740" name="Object 4"/>
          <p:cNvGraphicFramePr>
            <a:graphicFrameLocks noChangeAspect="1"/>
          </p:cNvGraphicFramePr>
          <p:nvPr/>
        </p:nvGraphicFramePr>
        <p:xfrm>
          <a:off x="304800" y="2587625"/>
          <a:ext cx="2962275" cy="1363663"/>
        </p:xfrm>
        <a:graphic>
          <a:graphicData uri="http://schemas.openxmlformats.org/presentationml/2006/ole">
            <p:oleObj spid="_x0000_s884740" name="Worksheet" r:id="rId3" imgW="2169000" imgH="936720" progId="Excel.Sheet.8">
              <p:embed/>
            </p:oleObj>
          </a:graphicData>
        </a:graphic>
      </p:graphicFrame>
      <p:graphicFrame>
        <p:nvGraphicFramePr>
          <p:cNvPr id="884741" name="Object 5"/>
          <p:cNvGraphicFramePr>
            <a:graphicFrameLocks noChangeAspect="1"/>
          </p:cNvGraphicFramePr>
          <p:nvPr/>
        </p:nvGraphicFramePr>
        <p:xfrm>
          <a:off x="3810000" y="1292225"/>
          <a:ext cx="4927600" cy="1365250"/>
        </p:xfrm>
        <a:graphic>
          <a:graphicData uri="http://schemas.openxmlformats.org/presentationml/2006/ole">
            <p:oleObj spid="_x0000_s884741" name="Worksheet" r:id="rId4" imgW="3609000" imgH="936720" progId="Excel.Sheet.8">
              <p:embed/>
            </p:oleObj>
          </a:graphicData>
        </a:graphic>
      </p:graphicFrame>
      <p:graphicFrame>
        <p:nvGraphicFramePr>
          <p:cNvPr id="884742" name="Object 6"/>
          <p:cNvGraphicFramePr>
            <a:graphicFrameLocks noChangeAspect="1"/>
          </p:cNvGraphicFramePr>
          <p:nvPr/>
        </p:nvGraphicFramePr>
        <p:xfrm>
          <a:off x="3810000" y="2816225"/>
          <a:ext cx="4927600" cy="1365250"/>
        </p:xfrm>
        <a:graphic>
          <a:graphicData uri="http://schemas.openxmlformats.org/presentationml/2006/ole">
            <p:oleObj spid="_x0000_s884742" name="Worksheet" r:id="rId5" imgW="3609000" imgH="936720" progId="Excel.Sheet.8">
              <p:embed/>
            </p:oleObj>
          </a:graphicData>
        </a:graphic>
      </p:graphicFrame>
      <p:graphicFrame>
        <p:nvGraphicFramePr>
          <p:cNvPr id="884743" name="Object 7"/>
          <p:cNvGraphicFramePr>
            <a:graphicFrameLocks noChangeAspect="1"/>
          </p:cNvGraphicFramePr>
          <p:nvPr/>
        </p:nvGraphicFramePr>
        <p:xfrm>
          <a:off x="3810000" y="4340225"/>
          <a:ext cx="4872038" cy="1374775"/>
        </p:xfrm>
        <a:graphic>
          <a:graphicData uri="http://schemas.openxmlformats.org/presentationml/2006/ole">
            <p:oleObj spid="_x0000_s884743" name="Worksheet" r:id="rId6" imgW="3609000" imgH="953280" progId="Excel.Sheet.8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Mahalanobis Distance</a:t>
            </a:r>
          </a:p>
        </p:txBody>
      </p:sp>
      <p:graphicFrame>
        <p:nvGraphicFramePr>
          <p:cNvPr id="885764" name="Object 4"/>
          <p:cNvGraphicFramePr>
            <a:graphicFrameLocks noChangeAspect="1"/>
          </p:cNvGraphicFramePr>
          <p:nvPr/>
        </p:nvGraphicFramePr>
        <p:xfrm>
          <a:off x="838200" y="1066800"/>
          <a:ext cx="7315200" cy="687388"/>
        </p:xfrm>
        <a:graphic>
          <a:graphicData uri="http://schemas.openxmlformats.org/presentationml/2006/ole">
            <p:oleObj spid="_x0000_s885764" name="Equation" r:id="rId3" imgW="2552400" imgH="253800" progId="Equation.3">
              <p:embed/>
            </p:oleObj>
          </a:graphicData>
        </a:graphic>
      </p:graphicFrame>
      <p:sp>
        <p:nvSpPr>
          <p:cNvPr id="885766" name="Text Box 6"/>
          <p:cNvSpPr txBox="1">
            <a:spLocks noChangeArrowheads="1"/>
          </p:cNvSpPr>
          <p:nvPr/>
        </p:nvSpPr>
        <p:spPr bwMode="auto">
          <a:xfrm>
            <a:off x="5562600" y="2178050"/>
            <a:ext cx="335280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ym typeface="Symbol" pitchFamily="18" charset="2"/>
              </a:rPr>
              <a:t> is the </a:t>
            </a:r>
            <a:r>
              <a:rPr lang="en-US" sz="1800"/>
              <a:t>covariance matrix of the input data </a:t>
            </a:r>
            <a:r>
              <a:rPr lang="en-US" sz="1800" i="1"/>
              <a:t>X</a:t>
            </a:r>
          </a:p>
        </p:txBody>
      </p:sp>
      <p:graphicFrame>
        <p:nvGraphicFramePr>
          <p:cNvPr id="885767" name="Object 7"/>
          <p:cNvGraphicFramePr>
            <a:graphicFrameLocks noChangeAspect="1"/>
          </p:cNvGraphicFramePr>
          <p:nvPr>
            <p:ph idx="1"/>
          </p:nvPr>
        </p:nvGraphicFramePr>
        <p:xfrm>
          <a:off x="5638800" y="2971800"/>
          <a:ext cx="3429000" cy="673100"/>
        </p:xfrm>
        <a:graphic>
          <a:graphicData uri="http://schemas.openxmlformats.org/presentationml/2006/ole">
            <p:oleObj spid="_x0000_s885767" name="Equation" r:id="rId4" imgW="2209680" imgH="431640" progId="Equation.3">
              <p:embed/>
            </p:oleObj>
          </a:graphicData>
        </a:graphic>
      </p:graphicFrame>
      <p:pic>
        <p:nvPicPr>
          <p:cNvPr id="88576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1981200"/>
            <a:ext cx="428625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Mahalanobis Distance</a:t>
            </a:r>
          </a:p>
        </p:txBody>
      </p:sp>
      <p:graphicFrame>
        <p:nvGraphicFramePr>
          <p:cNvPr id="885764" name="Object 4"/>
          <p:cNvGraphicFramePr>
            <a:graphicFrameLocks noChangeAspect="1"/>
          </p:cNvGraphicFramePr>
          <p:nvPr/>
        </p:nvGraphicFramePr>
        <p:xfrm>
          <a:off x="838200" y="1066800"/>
          <a:ext cx="7315200" cy="687388"/>
        </p:xfrm>
        <a:graphic>
          <a:graphicData uri="http://schemas.openxmlformats.org/presentationml/2006/ole">
            <p:oleObj spid="_x0000_s1267714" name="Equation" r:id="rId3" imgW="2552400" imgH="253800" progId="Equation.3">
              <p:embed/>
            </p:oleObj>
          </a:graphicData>
        </a:graphic>
      </p:graphicFrame>
      <p:sp>
        <p:nvSpPr>
          <p:cNvPr id="885766" name="Text Box 6"/>
          <p:cNvSpPr txBox="1">
            <a:spLocks noChangeArrowheads="1"/>
          </p:cNvSpPr>
          <p:nvPr/>
        </p:nvSpPr>
        <p:spPr bwMode="auto">
          <a:xfrm>
            <a:off x="5562600" y="2178050"/>
            <a:ext cx="3352800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>
                <a:sym typeface="Symbol" pitchFamily="18" charset="2"/>
              </a:rPr>
              <a:t> is the </a:t>
            </a:r>
            <a:r>
              <a:rPr lang="en-US" sz="1800"/>
              <a:t>covariance matrix of the input data </a:t>
            </a:r>
            <a:r>
              <a:rPr lang="en-US" sz="1800" i="1"/>
              <a:t>X</a:t>
            </a:r>
          </a:p>
        </p:txBody>
      </p:sp>
      <p:graphicFrame>
        <p:nvGraphicFramePr>
          <p:cNvPr id="885767" name="Object 7"/>
          <p:cNvGraphicFramePr>
            <a:graphicFrameLocks noChangeAspect="1"/>
          </p:cNvGraphicFramePr>
          <p:nvPr>
            <p:ph idx="1"/>
          </p:nvPr>
        </p:nvGraphicFramePr>
        <p:xfrm>
          <a:off x="5638800" y="2971800"/>
          <a:ext cx="3429000" cy="673100"/>
        </p:xfrm>
        <a:graphic>
          <a:graphicData uri="http://schemas.openxmlformats.org/presentationml/2006/ole">
            <p:oleObj spid="_x0000_s1267715" name="Equation" r:id="rId4" imgW="2209680" imgH="431640" progId="Equation.3">
              <p:embed/>
            </p:oleObj>
          </a:graphicData>
        </a:graphic>
      </p:graphicFrame>
      <p:pic>
        <p:nvPicPr>
          <p:cNvPr id="88576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600" y="1981200"/>
            <a:ext cx="428625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67717" name="Picture 5" descr="http://t3.gstatic.com/images?q=tbn:ANd9GcSDISBgliMEjIaelN0m7XBLkAtLjCdr9Vjp35ToAa-55wigOx0&amp;t=1&amp;usg=__1ZGgZUeXZUBuW4DPRAlEpzex4gw=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3886200"/>
            <a:ext cx="2143125" cy="2143125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 bwMode="auto">
          <a:xfrm>
            <a:off x="5943600" y="3962400"/>
            <a:ext cx="1828800" cy="1524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4114800" y="3657600"/>
            <a:ext cx="1752600" cy="8382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Dec 3, 2000 ≠ Dec 24, 2000</a:t>
            </a:r>
          </a:p>
          <a:p>
            <a:r>
              <a:rPr lang="en-US" sz="2400" dirty="0" smtClean="0"/>
              <a:t>Dec 3, 2000 &lt;(=earlier than) Dec 24, 2000</a:t>
            </a:r>
          </a:p>
          <a:p>
            <a:r>
              <a:rPr lang="en-US" sz="2400" dirty="0" smtClean="0"/>
              <a:t>Dec 24,2000 – Dec 3, 2000 = 21 days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BUT: (Dec 24, 2000) / (Dec 3, 2000) = ???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sz="2400" dirty="0" smtClean="0"/>
              <a:t>-&gt; Dates are interval attributes.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Mahalanobis Distance</a:t>
            </a:r>
          </a:p>
        </p:txBody>
      </p:sp>
      <p:grpSp>
        <p:nvGrpSpPr>
          <p:cNvPr id="886787" name="Group 3"/>
          <p:cNvGrpSpPr>
            <a:grpSpLocks/>
          </p:cNvGrpSpPr>
          <p:nvPr/>
        </p:nvGrpSpPr>
        <p:grpSpPr bwMode="auto">
          <a:xfrm>
            <a:off x="228600" y="1219200"/>
            <a:ext cx="6477000" cy="4857750"/>
            <a:chOff x="144" y="768"/>
            <a:chExt cx="4080" cy="3060"/>
          </a:xfrm>
        </p:grpSpPr>
        <p:pic>
          <p:nvPicPr>
            <p:cNvPr id="88678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7692" t="4398" r="6593" b="4733"/>
            <a:stretch>
              <a:fillRect/>
            </a:stretch>
          </p:blipFill>
          <p:spPr bwMode="auto">
            <a:xfrm>
              <a:off x="144" y="768"/>
              <a:ext cx="4080" cy="306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886789" name="Line 5"/>
            <p:cNvSpPr>
              <a:spLocks noChangeShapeType="1"/>
            </p:cNvSpPr>
            <p:nvPr/>
          </p:nvSpPr>
          <p:spPr bwMode="auto">
            <a:xfrm flipV="1">
              <a:off x="1632" y="1872"/>
              <a:ext cx="120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886790" name="Line 6"/>
            <p:cNvSpPr>
              <a:spLocks noChangeShapeType="1"/>
            </p:cNvSpPr>
            <p:nvPr/>
          </p:nvSpPr>
          <p:spPr bwMode="auto">
            <a:xfrm flipH="1" flipV="1">
              <a:off x="1104" y="225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86791" name="Text Box 7"/>
          <p:cNvSpPr txBox="1">
            <a:spLocks noChangeArrowheads="1"/>
          </p:cNvSpPr>
          <p:nvPr/>
        </p:nvSpPr>
        <p:spPr bwMode="auto">
          <a:xfrm>
            <a:off x="6629400" y="1295400"/>
            <a:ext cx="236220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Covariance Matrix:</a:t>
            </a:r>
          </a:p>
        </p:txBody>
      </p:sp>
      <p:graphicFrame>
        <p:nvGraphicFramePr>
          <p:cNvPr id="886792" name="Object 8"/>
          <p:cNvGraphicFramePr>
            <a:graphicFrameLocks noChangeAspect="1"/>
          </p:cNvGraphicFramePr>
          <p:nvPr>
            <p:ph sz="half" idx="4294967295"/>
          </p:nvPr>
        </p:nvGraphicFramePr>
        <p:xfrm>
          <a:off x="6934200" y="1752600"/>
          <a:ext cx="2057400" cy="1000125"/>
        </p:xfrm>
        <a:graphic>
          <a:graphicData uri="http://schemas.openxmlformats.org/presentationml/2006/ole">
            <p:oleObj spid="_x0000_s886792" name="Equation" r:id="rId4" imgW="939600" imgH="457200" progId="Equation.3">
              <p:embed/>
            </p:oleObj>
          </a:graphicData>
        </a:graphic>
      </p:graphicFrame>
      <p:sp>
        <p:nvSpPr>
          <p:cNvPr id="886793" name="Text Box 9"/>
          <p:cNvSpPr txBox="1">
            <a:spLocks noChangeArrowheads="1"/>
          </p:cNvSpPr>
          <p:nvPr/>
        </p:nvSpPr>
        <p:spPr bwMode="auto">
          <a:xfrm>
            <a:off x="1447800" y="3352800"/>
            <a:ext cx="38100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B</a:t>
            </a:r>
          </a:p>
        </p:txBody>
      </p:sp>
      <p:sp>
        <p:nvSpPr>
          <p:cNvPr id="886794" name="Text Box 10"/>
          <p:cNvSpPr txBox="1">
            <a:spLocks noChangeArrowheads="1"/>
          </p:cNvSpPr>
          <p:nvPr/>
        </p:nvSpPr>
        <p:spPr bwMode="auto">
          <a:xfrm>
            <a:off x="2438400" y="4052888"/>
            <a:ext cx="38100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A</a:t>
            </a:r>
          </a:p>
        </p:txBody>
      </p:sp>
      <p:sp>
        <p:nvSpPr>
          <p:cNvPr id="886795" name="Text Box 11"/>
          <p:cNvSpPr txBox="1">
            <a:spLocks noChangeArrowheads="1"/>
          </p:cNvSpPr>
          <p:nvPr/>
        </p:nvSpPr>
        <p:spPr bwMode="auto">
          <a:xfrm>
            <a:off x="4343400" y="2590800"/>
            <a:ext cx="381000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C</a:t>
            </a:r>
          </a:p>
        </p:txBody>
      </p:sp>
      <p:sp>
        <p:nvSpPr>
          <p:cNvPr id="886796" name="Text Box 12"/>
          <p:cNvSpPr txBox="1">
            <a:spLocks noChangeArrowheads="1"/>
          </p:cNvSpPr>
          <p:nvPr/>
        </p:nvSpPr>
        <p:spPr bwMode="auto">
          <a:xfrm>
            <a:off x="6934200" y="3284538"/>
            <a:ext cx="1981200" cy="24304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A: (0.5, 0.5)</a:t>
            </a:r>
          </a:p>
          <a:p>
            <a:pPr>
              <a:spcBef>
                <a:spcPct val="50000"/>
              </a:spcBef>
            </a:pPr>
            <a:r>
              <a:rPr lang="en-US" sz="1800"/>
              <a:t>B: (0, 1)</a:t>
            </a:r>
          </a:p>
          <a:p>
            <a:pPr>
              <a:spcBef>
                <a:spcPct val="50000"/>
              </a:spcBef>
            </a:pPr>
            <a:r>
              <a:rPr lang="en-US" sz="1800"/>
              <a:t>C: (1.5, 1.5)</a:t>
            </a:r>
          </a:p>
          <a:p>
            <a:pPr>
              <a:spcBef>
                <a:spcPct val="50000"/>
              </a:spcBef>
            </a:pPr>
            <a:endParaRPr lang="en-US" sz="1800"/>
          </a:p>
          <a:p>
            <a:pPr>
              <a:spcBef>
                <a:spcPct val="50000"/>
              </a:spcBef>
            </a:pPr>
            <a:r>
              <a:rPr lang="en-US" sz="1800"/>
              <a:t>Mahal(A,B) = 5</a:t>
            </a:r>
          </a:p>
          <a:p>
            <a:pPr>
              <a:spcBef>
                <a:spcPct val="50000"/>
              </a:spcBef>
            </a:pPr>
            <a:r>
              <a:rPr lang="en-US" sz="1800"/>
              <a:t>Mahal(A,C) = 4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Common Properties of a Distance</a:t>
            </a:r>
          </a:p>
        </p:txBody>
      </p:sp>
      <p:sp>
        <p:nvSpPr>
          <p:cNvPr id="887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/>
              <a:t>Distances, such as the Euclidean distance, have some well known properties.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sz="140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AutoNum type="arabicPeriod"/>
            </a:pPr>
            <a:r>
              <a:rPr lang="en-US" sz="2000" i="1"/>
              <a:t>d(p, q) </a:t>
            </a:r>
            <a:r>
              <a:rPr lang="en-US" sz="2000" i="1">
                <a:sym typeface="Symbol" pitchFamily="18" charset="2"/>
              </a:rPr>
              <a:t></a:t>
            </a:r>
            <a:r>
              <a:rPr lang="en-US" sz="2000" i="1"/>
              <a:t> 0</a:t>
            </a:r>
            <a:r>
              <a:rPr lang="en-US" sz="2000"/>
              <a:t>   for all </a:t>
            </a:r>
            <a:r>
              <a:rPr lang="en-US" sz="2000" i="1"/>
              <a:t>p</a:t>
            </a:r>
            <a:r>
              <a:rPr lang="en-US" sz="2000"/>
              <a:t> and </a:t>
            </a:r>
            <a:r>
              <a:rPr lang="en-US" sz="2000" i="1"/>
              <a:t>q</a:t>
            </a:r>
            <a:r>
              <a:rPr lang="en-US" sz="2000"/>
              <a:t> and </a:t>
            </a:r>
            <a:r>
              <a:rPr lang="en-US" sz="2000" i="1"/>
              <a:t>d(p, q) = 0</a:t>
            </a:r>
            <a:r>
              <a:rPr lang="en-US" sz="2000"/>
              <a:t> only if </a:t>
            </a:r>
            <a:br>
              <a:rPr lang="en-US" sz="2000"/>
            </a:br>
            <a:r>
              <a:rPr lang="en-US" sz="2000" i="1"/>
              <a:t>p</a:t>
            </a:r>
            <a:r>
              <a:rPr lang="en-US" sz="2000"/>
              <a:t> </a:t>
            </a:r>
            <a:r>
              <a:rPr lang="en-US" sz="2000" i="1"/>
              <a:t>= q</a:t>
            </a:r>
            <a:r>
              <a:rPr lang="en-US" sz="2000"/>
              <a:t>. (Positive definiteness)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AutoNum type="arabicPeriod"/>
            </a:pPr>
            <a:r>
              <a:rPr lang="en-US" sz="2000" i="1"/>
              <a:t>d(p, q) = d(q, p)</a:t>
            </a:r>
            <a:r>
              <a:rPr lang="en-US" sz="2000"/>
              <a:t>   for all </a:t>
            </a:r>
            <a:r>
              <a:rPr lang="en-US" sz="2000" i="1"/>
              <a:t>p</a:t>
            </a:r>
            <a:r>
              <a:rPr lang="en-US" sz="2000"/>
              <a:t> and </a:t>
            </a:r>
            <a:r>
              <a:rPr lang="en-US" sz="2000" i="1"/>
              <a:t>q</a:t>
            </a:r>
            <a:r>
              <a:rPr lang="en-US" sz="2000"/>
              <a:t>. (Symmetry)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AutoNum type="arabicPeriod"/>
            </a:pPr>
            <a:r>
              <a:rPr lang="en-US" sz="2000"/>
              <a:t>d</a:t>
            </a:r>
            <a:r>
              <a:rPr lang="en-US" sz="2000" i="1"/>
              <a:t>(p, r) </a:t>
            </a:r>
            <a:r>
              <a:rPr lang="en-US" sz="2000" i="1">
                <a:sym typeface="Symbol" pitchFamily="18" charset="2"/>
              </a:rPr>
              <a:t></a:t>
            </a:r>
            <a:r>
              <a:rPr lang="en-US" sz="2000" i="1"/>
              <a:t> d(p, q) + d(q, r)</a:t>
            </a:r>
            <a:r>
              <a:rPr lang="en-US" sz="2000"/>
              <a:t>   for all points </a:t>
            </a:r>
            <a:r>
              <a:rPr lang="en-US" sz="2000" i="1"/>
              <a:t>p</a:t>
            </a:r>
            <a:r>
              <a:rPr lang="en-US" sz="2000"/>
              <a:t>, </a:t>
            </a:r>
            <a:r>
              <a:rPr lang="en-US" sz="2000" i="1"/>
              <a:t>q</a:t>
            </a:r>
            <a:r>
              <a:rPr lang="en-US" sz="2000"/>
              <a:t>, and </a:t>
            </a:r>
            <a:r>
              <a:rPr lang="en-US" sz="2000" i="1"/>
              <a:t>r</a:t>
            </a:r>
            <a:r>
              <a:rPr lang="en-US" sz="2000"/>
              <a:t>.  </a:t>
            </a:r>
            <a:br>
              <a:rPr lang="en-US" sz="2000"/>
            </a:br>
            <a:r>
              <a:rPr lang="en-US" sz="2000"/>
              <a:t>(Triangle Inequality)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2400"/>
              <a:t>	where </a:t>
            </a:r>
            <a:r>
              <a:rPr lang="en-US" sz="2400" i="1"/>
              <a:t>d(p, q)</a:t>
            </a:r>
            <a:r>
              <a:rPr lang="en-US" sz="2400"/>
              <a:t> is the distance (dissimilarity) between points (data objects), </a:t>
            </a:r>
            <a:r>
              <a:rPr lang="en-US" sz="2400" i="1"/>
              <a:t>p</a:t>
            </a:r>
            <a:r>
              <a:rPr lang="en-US" sz="2400"/>
              <a:t> and </a:t>
            </a:r>
            <a:r>
              <a:rPr lang="en-US" sz="2400" i="1"/>
              <a:t>q</a:t>
            </a:r>
            <a:r>
              <a:rPr lang="en-US" sz="2400"/>
              <a:t>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sz="140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/>
              <a:t>A distance that satisfies these properties is a </a:t>
            </a:r>
            <a:r>
              <a:rPr lang="en-US">
                <a:solidFill>
                  <a:srgbClr val="FF0000"/>
                </a:solidFill>
              </a:rPr>
              <a:t>metric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416675"/>
            <a:ext cx="2133600" cy="304800"/>
          </a:xfrm>
          <a:prstGeom prst="rect">
            <a:avLst/>
          </a:prstGeom>
        </p:spPr>
        <p:txBody>
          <a:bodyPr/>
          <a:lstStyle/>
          <a:p>
            <a:fld id="{E048A1AA-0ADF-4947-8028-4D87E99118A2}" type="slidenum">
              <a:rPr lang="en-US"/>
              <a:pPr/>
              <a:t>82</a:t>
            </a:fld>
            <a:endParaRPr lang="en-US"/>
          </a:p>
        </p:txBody>
      </p:sp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</a:t>
            </a:r>
            <a:r>
              <a:rPr lang="en-US" dirty="0" smtClean="0"/>
              <a:t>a </a:t>
            </a:r>
            <a:r>
              <a:rPr lang="en-US" dirty="0"/>
              <a:t>metric?</a:t>
            </a:r>
          </a:p>
        </p:txBody>
      </p:sp>
      <p:sp>
        <p:nvSpPr>
          <p:cNvPr id="430084" name="Text Box 4"/>
          <p:cNvSpPr txBox="1">
            <a:spLocks noChangeArrowheads="1"/>
          </p:cNvSpPr>
          <p:nvPr/>
        </p:nvSpPr>
        <p:spPr bwMode="auto">
          <a:xfrm>
            <a:off x="5184775" y="1925638"/>
            <a:ext cx="3486150" cy="4572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00CC"/>
                </a:solidFill>
              </a:rPr>
              <a:t>Not: Positive definite</a:t>
            </a:r>
          </a:p>
        </p:txBody>
      </p:sp>
      <p:sp>
        <p:nvSpPr>
          <p:cNvPr id="430085" name="Text Box 5"/>
          <p:cNvSpPr txBox="1">
            <a:spLocks noChangeArrowheads="1"/>
          </p:cNvSpPr>
          <p:nvPr/>
        </p:nvSpPr>
        <p:spPr bwMode="auto">
          <a:xfrm>
            <a:off x="5641975" y="3097213"/>
            <a:ext cx="2657475" cy="4572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00CC"/>
                </a:solidFill>
              </a:rPr>
              <a:t>Not: Symmetric</a:t>
            </a:r>
          </a:p>
        </p:txBody>
      </p:sp>
      <p:sp>
        <p:nvSpPr>
          <p:cNvPr id="430086" name="Text Box 6"/>
          <p:cNvSpPr txBox="1">
            <a:spLocks noChangeArrowheads="1"/>
          </p:cNvSpPr>
          <p:nvPr/>
        </p:nvSpPr>
        <p:spPr bwMode="auto">
          <a:xfrm>
            <a:off x="4999038" y="3992563"/>
            <a:ext cx="3954462" cy="4572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00CC"/>
                </a:solidFill>
              </a:rPr>
              <a:t>Not: Triangle Inequality</a:t>
            </a:r>
          </a:p>
        </p:txBody>
      </p:sp>
      <p:graphicFrame>
        <p:nvGraphicFramePr>
          <p:cNvPr id="430087" name="Object 7"/>
          <p:cNvGraphicFramePr>
            <a:graphicFrameLocks noChangeAspect="1"/>
          </p:cNvGraphicFramePr>
          <p:nvPr/>
        </p:nvGraphicFramePr>
        <p:xfrm>
          <a:off x="223838" y="2097088"/>
          <a:ext cx="3086100" cy="663575"/>
        </p:xfrm>
        <a:graphic>
          <a:graphicData uri="http://schemas.openxmlformats.org/presentationml/2006/ole">
            <p:oleObj spid="_x0000_s1180674" name="Equation" r:id="rId3" imgW="1358640" imgH="291960" progId="">
              <p:embed/>
            </p:oleObj>
          </a:graphicData>
        </a:graphic>
      </p:graphicFrame>
      <p:sp>
        <p:nvSpPr>
          <p:cNvPr id="430089" name="Text Box 9"/>
          <p:cNvSpPr txBox="1">
            <a:spLocks noChangeArrowheads="1"/>
          </p:cNvSpPr>
          <p:nvPr/>
        </p:nvSpPr>
        <p:spPr bwMode="auto">
          <a:xfrm>
            <a:off x="5756275" y="5354638"/>
            <a:ext cx="2663825" cy="457200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0000CC"/>
                </a:solidFill>
              </a:rPr>
              <a:t>Distance Metric</a:t>
            </a:r>
          </a:p>
        </p:txBody>
      </p:sp>
      <p:graphicFrame>
        <p:nvGraphicFramePr>
          <p:cNvPr id="430090" name="Object 10"/>
          <p:cNvGraphicFramePr>
            <a:graphicFrameLocks noChangeAspect="1"/>
          </p:cNvGraphicFramePr>
          <p:nvPr/>
        </p:nvGraphicFramePr>
        <p:xfrm>
          <a:off x="1117600" y="1146175"/>
          <a:ext cx="6972300" cy="517525"/>
        </p:xfrm>
        <a:graphic>
          <a:graphicData uri="http://schemas.openxmlformats.org/presentationml/2006/ole">
            <p:oleObj spid="_x0000_s1180675" name="Equation" r:id="rId4" imgW="3251160" imgH="241200" progId="">
              <p:embed/>
            </p:oleObj>
          </a:graphicData>
        </a:graphic>
      </p:graphicFrame>
      <p:sp>
        <p:nvSpPr>
          <p:cNvPr id="430091" name="Line 11"/>
          <p:cNvSpPr>
            <a:spLocks noChangeShapeType="1"/>
          </p:cNvSpPr>
          <p:nvPr/>
        </p:nvSpPr>
        <p:spPr bwMode="auto">
          <a:xfrm flipV="1">
            <a:off x="3429000" y="2209801"/>
            <a:ext cx="1752600" cy="53339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endParaRPr lang="en-US"/>
          </a:p>
        </p:txBody>
      </p:sp>
      <p:graphicFrame>
        <p:nvGraphicFramePr>
          <p:cNvPr id="430092" name="Object 12"/>
          <p:cNvGraphicFramePr>
            <a:graphicFrameLocks noChangeAspect="1"/>
          </p:cNvGraphicFramePr>
          <p:nvPr/>
        </p:nvGraphicFramePr>
        <p:xfrm>
          <a:off x="196850" y="3663950"/>
          <a:ext cx="3073400" cy="625475"/>
        </p:xfrm>
        <a:graphic>
          <a:graphicData uri="http://schemas.openxmlformats.org/presentationml/2006/ole">
            <p:oleObj spid="_x0000_s1180676" name="Equation" r:id="rId5" imgW="1434960" imgH="291960" progId="">
              <p:embed/>
            </p:oleObj>
          </a:graphicData>
        </a:graphic>
      </p:graphicFrame>
      <p:sp>
        <p:nvSpPr>
          <p:cNvPr id="430093" name="Line 13"/>
          <p:cNvSpPr>
            <a:spLocks noChangeShapeType="1"/>
          </p:cNvSpPr>
          <p:nvPr/>
        </p:nvSpPr>
        <p:spPr bwMode="auto">
          <a:xfrm flipV="1">
            <a:off x="3362325" y="2257425"/>
            <a:ext cx="1800225" cy="1381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30094" name="Line 14"/>
          <p:cNvSpPr>
            <a:spLocks noChangeShapeType="1"/>
          </p:cNvSpPr>
          <p:nvPr/>
        </p:nvSpPr>
        <p:spPr bwMode="auto">
          <a:xfrm flipV="1">
            <a:off x="3400425" y="3400425"/>
            <a:ext cx="2047875" cy="476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430095" name="Line 15"/>
          <p:cNvSpPr>
            <a:spLocks noChangeShapeType="1"/>
          </p:cNvSpPr>
          <p:nvPr/>
        </p:nvSpPr>
        <p:spPr bwMode="auto">
          <a:xfrm>
            <a:off x="3429000" y="4095750"/>
            <a:ext cx="1609725" cy="133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  <p:graphicFrame>
        <p:nvGraphicFramePr>
          <p:cNvPr id="430096" name="Object 16"/>
          <p:cNvGraphicFramePr>
            <a:graphicFrameLocks noChangeAspect="1"/>
          </p:cNvGraphicFramePr>
          <p:nvPr/>
        </p:nvGraphicFramePr>
        <p:xfrm>
          <a:off x="222250" y="4829175"/>
          <a:ext cx="3046413" cy="982663"/>
        </p:xfrm>
        <a:graphic>
          <a:graphicData uri="http://schemas.openxmlformats.org/presentationml/2006/ole">
            <p:oleObj spid="_x0000_s1180677" name="Equation" r:id="rId6" imgW="1536480" imgH="495000" progId="">
              <p:embed/>
            </p:oleObj>
          </a:graphicData>
        </a:graphic>
      </p:graphicFrame>
      <p:sp>
        <p:nvSpPr>
          <p:cNvPr id="430097" name="Line 17"/>
          <p:cNvSpPr>
            <a:spLocks noChangeShapeType="1"/>
          </p:cNvSpPr>
          <p:nvPr/>
        </p:nvSpPr>
        <p:spPr bwMode="auto">
          <a:xfrm>
            <a:off x="3362325" y="5324475"/>
            <a:ext cx="2190750" cy="257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091" grpId="0" animBg="1"/>
      <p:bldP spid="430093" grpId="0" animBg="1"/>
      <p:bldP spid="430094" grpId="0" animBg="1"/>
      <p:bldP spid="430095" grpId="0" animBg="1"/>
      <p:bldP spid="43009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Common Properties of Similarity</a:t>
            </a:r>
          </a:p>
        </p:txBody>
      </p:sp>
      <p:sp>
        <p:nvSpPr>
          <p:cNvPr id="888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/>
              <a:t>Similarities also have some well known properties.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sz="140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AutoNum type="arabicPeriod"/>
            </a:pPr>
            <a:r>
              <a:rPr lang="en-US" sz="2000" i="1"/>
              <a:t>s(p, q) = 1 </a:t>
            </a:r>
            <a:r>
              <a:rPr lang="en-US" sz="2000"/>
              <a:t>(or maximum similarity) only if </a:t>
            </a:r>
            <a:r>
              <a:rPr lang="en-US" sz="2000" i="1"/>
              <a:t>p</a:t>
            </a:r>
            <a:r>
              <a:rPr lang="en-US" sz="2000"/>
              <a:t> </a:t>
            </a:r>
            <a:r>
              <a:rPr lang="en-US" sz="2000" i="1"/>
              <a:t>= q</a:t>
            </a:r>
            <a:r>
              <a:rPr lang="en-US" sz="2000"/>
              <a:t>. </a:t>
            </a:r>
            <a:br>
              <a:rPr lang="en-US" sz="2000"/>
            </a:br>
            <a:endParaRPr lang="en-US" sz="200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charset="0"/>
              <a:buAutoNum type="arabicPeriod"/>
            </a:pPr>
            <a:r>
              <a:rPr lang="en-US" sz="2000" i="1"/>
              <a:t>s(p, q) = s(q, p)</a:t>
            </a:r>
            <a:r>
              <a:rPr lang="en-US" sz="2000"/>
              <a:t>   for all </a:t>
            </a:r>
            <a:r>
              <a:rPr lang="en-US" sz="2000" i="1"/>
              <a:t>p</a:t>
            </a:r>
            <a:r>
              <a:rPr lang="en-US" sz="2000"/>
              <a:t> and </a:t>
            </a:r>
            <a:r>
              <a:rPr lang="en-US" sz="2000" i="1"/>
              <a:t>q</a:t>
            </a:r>
            <a:r>
              <a:rPr lang="en-US" sz="2000"/>
              <a:t>. (Symmetry)</a:t>
            </a:r>
            <a:br>
              <a:rPr lang="en-US" sz="2000"/>
            </a:br>
            <a:endParaRPr lang="en-US" sz="200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2400"/>
              <a:t>	where </a:t>
            </a:r>
            <a:r>
              <a:rPr lang="en-US" sz="2400" i="1"/>
              <a:t>s(p, q)</a:t>
            </a:r>
            <a:r>
              <a:rPr lang="en-US" sz="2400"/>
              <a:t> is the similarity between points (data objects), </a:t>
            </a:r>
            <a:r>
              <a:rPr lang="en-US" sz="2400" i="1"/>
              <a:t>p</a:t>
            </a:r>
            <a:r>
              <a:rPr lang="en-US" sz="2400"/>
              <a:t> and </a:t>
            </a:r>
            <a:r>
              <a:rPr lang="en-US" sz="2400" i="1"/>
              <a:t>q</a:t>
            </a:r>
            <a:r>
              <a:rPr lang="en-US" sz="2400"/>
              <a:t>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8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Similarity Between Binary Vectors</a:t>
            </a:r>
          </a:p>
        </p:txBody>
      </p:sp>
      <p:sp>
        <p:nvSpPr>
          <p:cNvPr id="889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sz="2400"/>
              <a:t>Common situation is that objects, </a:t>
            </a:r>
            <a:r>
              <a:rPr lang="en-US" sz="2400" i="1"/>
              <a:t>p</a:t>
            </a:r>
            <a:r>
              <a:rPr lang="en-US" sz="2400"/>
              <a:t> and </a:t>
            </a:r>
            <a:r>
              <a:rPr lang="en-US" sz="2400" i="1"/>
              <a:t>q</a:t>
            </a:r>
            <a:r>
              <a:rPr lang="en-US" sz="2400"/>
              <a:t>, have only binary attributes</a:t>
            </a:r>
          </a:p>
          <a:p>
            <a:pPr marL="2171700" lvl="4" indent="-342900">
              <a:lnSpc>
                <a:spcPct val="80000"/>
              </a:lnSpc>
            </a:pPr>
            <a:endParaRPr lang="en-US" sz="80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sz="2400"/>
              <a:t>Compute similarities using the following quantities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1800">
                <a:latin typeface="CMMI10" pitchFamily="34" charset="0"/>
              </a:rPr>
              <a:t>	M</a:t>
            </a:r>
            <a:r>
              <a:rPr lang="en-US" sz="1800" baseline="-25000">
                <a:latin typeface="cmr7" pitchFamily="34" charset="0"/>
              </a:rPr>
              <a:t>01</a:t>
            </a:r>
            <a:r>
              <a:rPr lang="en-US" sz="1800">
                <a:latin typeface="cmr7" pitchFamily="34" charset="0"/>
              </a:rPr>
              <a:t> </a:t>
            </a:r>
            <a:r>
              <a:rPr lang="en-US" sz="1800">
                <a:latin typeface="cmr10" pitchFamily="34" charset="0"/>
              </a:rPr>
              <a:t>= the number of attributes where </a:t>
            </a:r>
            <a:r>
              <a:rPr lang="en-US" sz="1800">
                <a:latin typeface="CMMI10" pitchFamily="34" charset="0"/>
              </a:rPr>
              <a:t>p </a:t>
            </a:r>
            <a:r>
              <a:rPr lang="en-US" sz="1800">
                <a:latin typeface="cmr10" pitchFamily="34" charset="0"/>
              </a:rPr>
              <a:t>was 0 and </a:t>
            </a:r>
            <a:r>
              <a:rPr lang="en-US" sz="1800">
                <a:latin typeface="CMMI10" pitchFamily="34" charset="0"/>
              </a:rPr>
              <a:t>q </a:t>
            </a:r>
            <a:r>
              <a:rPr lang="en-US" sz="1800">
                <a:latin typeface="cmr10" pitchFamily="34" charset="0"/>
              </a:rPr>
              <a:t>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1800">
                <a:latin typeface="CMMI10" pitchFamily="34" charset="0"/>
              </a:rPr>
              <a:t>	M</a:t>
            </a:r>
            <a:r>
              <a:rPr lang="en-US" sz="1800" baseline="-25000">
                <a:latin typeface="cmr7" pitchFamily="34" charset="0"/>
              </a:rPr>
              <a:t>10 </a:t>
            </a:r>
            <a:r>
              <a:rPr lang="en-US" sz="1800">
                <a:latin typeface="cmr10" pitchFamily="34" charset="0"/>
              </a:rPr>
              <a:t>= the number of attributes where </a:t>
            </a:r>
            <a:r>
              <a:rPr lang="en-US" sz="1800">
                <a:latin typeface="CMMI10" pitchFamily="34" charset="0"/>
              </a:rPr>
              <a:t>p </a:t>
            </a:r>
            <a:r>
              <a:rPr lang="en-US" sz="1800">
                <a:latin typeface="cmr10" pitchFamily="34" charset="0"/>
              </a:rPr>
              <a:t>was 1 and </a:t>
            </a:r>
            <a:r>
              <a:rPr lang="en-US" sz="1800">
                <a:latin typeface="CMMI10" pitchFamily="34" charset="0"/>
              </a:rPr>
              <a:t>q </a:t>
            </a:r>
            <a:r>
              <a:rPr lang="en-US" sz="1800">
                <a:latin typeface="cmr10" pitchFamily="34" charset="0"/>
              </a:rPr>
              <a:t>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1800">
                <a:latin typeface="CMMI10" pitchFamily="34" charset="0"/>
              </a:rPr>
              <a:t>	M</a:t>
            </a:r>
            <a:r>
              <a:rPr lang="en-US" sz="1800" baseline="-25000">
                <a:latin typeface="cmr7" pitchFamily="34" charset="0"/>
              </a:rPr>
              <a:t>00</a:t>
            </a:r>
            <a:r>
              <a:rPr lang="en-US" sz="1800">
                <a:latin typeface="cmr7" pitchFamily="34" charset="0"/>
              </a:rPr>
              <a:t> </a:t>
            </a:r>
            <a:r>
              <a:rPr lang="en-US" sz="1800">
                <a:latin typeface="cmr10" pitchFamily="34" charset="0"/>
              </a:rPr>
              <a:t>= the number of attributes where </a:t>
            </a:r>
            <a:r>
              <a:rPr lang="en-US" sz="1800">
                <a:latin typeface="CMMI10" pitchFamily="34" charset="0"/>
              </a:rPr>
              <a:t>p </a:t>
            </a:r>
            <a:r>
              <a:rPr lang="en-US" sz="1800">
                <a:latin typeface="cmr10" pitchFamily="34" charset="0"/>
              </a:rPr>
              <a:t>was 0 and </a:t>
            </a:r>
            <a:r>
              <a:rPr lang="en-US" sz="1800">
                <a:latin typeface="CMMI10" pitchFamily="34" charset="0"/>
              </a:rPr>
              <a:t>q </a:t>
            </a:r>
            <a:r>
              <a:rPr lang="en-US" sz="1800">
                <a:latin typeface="cmr10" pitchFamily="34" charset="0"/>
              </a:rPr>
              <a:t>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1800">
                <a:latin typeface="CMMI10" pitchFamily="34" charset="0"/>
              </a:rPr>
              <a:t>	M</a:t>
            </a:r>
            <a:r>
              <a:rPr lang="en-US" sz="1800" baseline="-25000">
                <a:latin typeface="cmr7" pitchFamily="34" charset="0"/>
              </a:rPr>
              <a:t>11</a:t>
            </a:r>
            <a:r>
              <a:rPr lang="en-US" sz="1800">
                <a:latin typeface="cmr7" pitchFamily="34" charset="0"/>
              </a:rPr>
              <a:t> </a:t>
            </a:r>
            <a:r>
              <a:rPr lang="en-US" sz="1800">
                <a:latin typeface="cmr10" pitchFamily="34" charset="0"/>
              </a:rPr>
              <a:t>= the number of attributes where </a:t>
            </a:r>
            <a:r>
              <a:rPr lang="en-US" sz="1800">
                <a:latin typeface="CMMI10" pitchFamily="34" charset="0"/>
              </a:rPr>
              <a:t>p </a:t>
            </a:r>
            <a:r>
              <a:rPr lang="en-US" sz="1800">
                <a:latin typeface="cmr10" pitchFamily="34" charset="0"/>
              </a:rPr>
              <a:t>was 1 and </a:t>
            </a:r>
            <a:r>
              <a:rPr lang="en-US" sz="1800">
                <a:latin typeface="CMMI10" pitchFamily="34" charset="0"/>
              </a:rPr>
              <a:t>q </a:t>
            </a:r>
            <a:r>
              <a:rPr lang="en-US" sz="1800">
                <a:latin typeface="cmr10" pitchFamily="34" charset="0"/>
              </a:rPr>
              <a:t>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sz="800">
              <a:latin typeface="CMMI10" pitchFamily="34" charset="0"/>
            </a:endParaRPr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sz="2400"/>
              <a:t>Simple Matching and Jaccard Coefficients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1400">
                <a:cs typeface="Times New Roman" pitchFamily="18" charset="0"/>
              </a:rPr>
              <a:t>	SMC =  number of matches / number of attributes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1400">
                <a:cs typeface="Times New Roman" pitchFamily="18" charset="0"/>
              </a:rPr>
              <a:t>         		 =  (M</a:t>
            </a:r>
            <a:r>
              <a:rPr lang="en-US" sz="1400" baseline="-30000">
                <a:cs typeface="Times New Roman" pitchFamily="18" charset="0"/>
              </a:rPr>
              <a:t>11</a:t>
            </a:r>
            <a:r>
              <a:rPr lang="en-US" sz="1400">
                <a:cs typeface="Times New Roman" pitchFamily="18" charset="0"/>
              </a:rPr>
              <a:t> + M</a:t>
            </a:r>
            <a:r>
              <a:rPr lang="en-US" sz="1400" baseline="-30000">
                <a:cs typeface="Times New Roman" pitchFamily="18" charset="0"/>
              </a:rPr>
              <a:t>00</a:t>
            </a:r>
            <a:r>
              <a:rPr lang="en-US" sz="1400">
                <a:cs typeface="Times New Roman" pitchFamily="18" charset="0"/>
              </a:rPr>
              <a:t>) / (M</a:t>
            </a:r>
            <a:r>
              <a:rPr lang="en-US" sz="1400" baseline="-30000">
                <a:cs typeface="Times New Roman" pitchFamily="18" charset="0"/>
              </a:rPr>
              <a:t>01</a:t>
            </a:r>
            <a:r>
              <a:rPr lang="en-US" sz="1400">
                <a:cs typeface="Times New Roman" pitchFamily="18" charset="0"/>
              </a:rPr>
              <a:t> + M</a:t>
            </a:r>
            <a:r>
              <a:rPr lang="en-US" sz="1400" baseline="-30000">
                <a:cs typeface="Times New Roman" pitchFamily="18" charset="0"/>
              </a:rPr>
              <a:t>10</a:t>
            </a:r>
            <a:r>
              <a:rPr lang="en-US" sz="1400">
                <a:cs typeface="Times New Roman" pitchFamily="18" charset="0"/>
              </a:rPr>
              <a:t> + M</a:t>
            </a:r>
            <a:r>
              <a:rPr lang="en-US" sz="1400" baseline="-30000">
                <a:cs typeface="Times New Roman" pitchFamily="18" charset="0"/>
              </a:rPr>
              <a:t>11</a:t>
            </a:r>
            <a:r>
              <a:rPr lang="en-US" sz="1400">
                <a:cs typeface="Times New Roman" pitchFamily="18" charset="0"/>
              </a:rPr>
              <a:t> + M</a:t>
            </a:r>
            <a:r>
              <a:rPr lang="en-US" sz="1400" baseline="-30000">
                <a:cs typeface="Times New Roman" pitchFamily="18" charset="0"/>
              </a:rPr>
              <a:t>00</a:t>
            </a:r>
            <a:r>
              <a:rPr lang="en-US" sz="1400">
                <a:cs typeface="Times New Roman" pitchFamily="18" charset="0"/>
              </a:rPr>
              <a:t>)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sz="1600">
              <a:cs typeface="Times New Roman" pitchFamily="18" charset="0"/>
            </a:endParaRP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1600">
                <a:cs typeface="Times New Roman" pitchFamily="18" charset="0"/>
              </a:rPr>
              <a:t>	J = number of 11 matches / number of not-both-zero attributes values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1600">
                <a:cs typeface="Times New Roman" pitchFamily="18" charset="0"/>
              </a:rPr>
              <a:t>   	   = (M</a:t>
            </a:r>
            <a:r>
              <a:rPr lang="en-US" sz="1600" baseline="-30000">
                <a:cs typeface="Times New Roman" pitchFamily="18" charset="0"/>
              </a:rPr>
              <a:t>11</a:t>
            </a:r>
            <a:r>
              <a:rPr lang="en-US" sz="1600">
                <a:cs typeface="Times New Roman" pitchFamily="18" charset="0"/>
              </a:rPr>
              <a:t>) / (M</a:t>
            </a:r>
            <a:r>
              <a:rPr lang="en-US" sz="1600" baseline="-30000">
                <a:cs typeface="Times New Roman" pitchFamily="18" charset="0"/>
              </a:rPr>
              <a:t>01</a:t>
            </a:r>
            <a:r>
              <a:rPr lang="en-US" sz="1600">
                <a:cs typeface="Times New Roman" pitchFamily="18" charset="0"/>
              </a:rPr>
              <a:t> + M</a:t>
            </a:r>
            <a:r>
              <a:rPr lang="en-US" sz="1600" baseline="-30000">
                <a:cs typeface="Times New Roman" pitchFamily="18" charset="0"/>
              </a:rPr>
              <a:t>10</a:t>
            </a:r>
            <a:r>
              <a:rPr lang="en-US" sz="1600">
                <a:cs typeface="Times New Roman" pitchFamily="18" charset="0"/>
              </a:rPr>
              <a:t> + M</a:t>
            </a:r>
            <a:r>
              <a:rPr lang="en-US" sz="1600" baseline="-30000">
                <a:cs typeface="Times New Roman" pitchFamily="18" charset="0"/>
              </a:rPr>
              <a:t>11</a:t>
            </a:r>
            <a:r>
              <a:rPr lang="en-US" sz="1600">
                <a:cs typeface="Times New Roman" pitchFamily="18" charset="0"/>
              </a:rPr>
              <a:t>) 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SMC versus Jaccard: Example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2400" i="1">
                <a:cs typeface="Times New Roman" pitchFamily="18" charset="0"/>
              </a:rPr>
              <a:t>p</a:t>
            </a:r>
            <a:r>
              <a:rPr lang="en-US" sz="2400">
                <a:cs typeface="Times New Roman" pitchFamily="18" charset="0"/>
              </a:rPr>
              <a:t> =  1 0 0 0 0 0 0 0 0 0    	</a:t>
            </a:r>
            <a:r>
              <a:rPr lang="en-US" sz="2400" i="1">
                <a:cs typeface="Times New Roman" pitchFamily="18" charset="0"/>
              </a:rPr>
              <a:t>	</a:t>
            </a:r>
            <a:endParaRPr lang="en-US" sz="2400">
              <a:cs typeface="Times New Roman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2400" i="1">
                <a:cs typeface="Times New Roman" pitchFamily="18" charset="0"/>
              </a:rPr>
              <a:t>q</a:t>
            </a:r>
            <a:r>
              <a:rPr lang="en-US" sz="2400">
                <a:cs typeface="Times New Roman" pitchFamily="18" charset="0"/>
              </a:rPr>
              <a:t> =  0 0 0 0 0 0 1 0 0 1</a:t>
            </a:r>
            <a:r>
              <a:rPr lang="en-US" sz="2400" i="1">
                <a:cs typeface="Times New Roman" pitchFamily="18" charset="0"/>
              </a:rPr>
              <a:t>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sz="2400" i="1">
              <a:cs typeface="Times New Roman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1800">
                <a:latin typeface="CMMI10" pitchFamily="34" charset="0"/>
              </a:rPr>
              <a:t>M</a:t>
            </a:r>
            <a:r>
              <a:rPr lang="en-US" sz="1800" baseline="-25000">
                <a:latin typeface="cmr7" pitchFamily="34" charset="0"/>
              </a:rPr>
              <a:t>01</a:t>
            </a:r>
            <a:r>
              <a:rPr lang="en-US" sz="1800">
                <a:latin typeface="cmr7" pitchFamily="34" charset="0"/>
              </a:rPr>
              <a:t> </a:t>
            </a:r>
            <a:r>
              <a:rPr lang="en-US" sz="1800">
                <a:latin typeface="cmr10" pitchFamily="34" charset="0"/>
              </a:rPr>
              <a:t>= 2   (the number of attributes where </a:t>
            </a:r>
            <a:r>
              <a:rPr lang="en-US" sz="1800">
                <a:latin typeface="CMMI10" pitchFamily="34" charset="0"/>
              </a:rPr>
              <a:t>p </a:t>
            </a:r>
            <a:r>
              <a:rPr lang="en-US" sz="1800">
                <a:latin typeface="cmr10" pitchFamily="34" charset="0"/>
              </a:rPr>
              <a:t>was 0 and </a:t>
            </a:r>
            <a:r>
              <a:rPr lang="en-US" sz="1800">
                <a:latin typeface="CMMI10" pitchFamily="34" charset="0"/>
              </a:rPr>
              <a:t>q </a:t>
            </a:r>
            <a:r>
              <a:rPr lang="en-US" sz="1800">
                <a:latin typeface="cmr10" pitchFamily="34" charset="0"/>
              </a:rPr>
              <a:t>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1800">
                <a:latin typeface="CMMI10" pitchFamily="34" charset="0"/>
              </a:rPr>
              <a:t>M</a:t>
            </a:r>
            <a:r>
              <a:rPr lang="en-US" sz="1800" baseline="-25000">
                <a:latin typeface="cmr7" pitchFamily="34" charset="0"/>
              </a:rPr>
              <a:t>10</a:t>
            </a:r>
            <a:r>
              <a:rPr lang="en-US" sz="1800">
                <a:latin typeface="cmr7" pitchFamily="34" charset="0"/>
              </a:rPr>
              <a:t> </a:t>
            </a:r>
            <a:r>
              <a:rPr lang="en-US" sz="1800">
                <a:latin typeface="cmr10" pitchFamily="34" charset="0"/>
              </a:rPr>
              <a:t>= 1   (the number of attributes where </a:t>
            </a:r>
            <a:r>
              <a:rPr lang="en-US" sz="1800">
                <a:latin typeface="CMMI10" pitchFamily="34" charset="0"/>
              </a:rPr>
              <a:t>p </a:t>
            </a:r>
            <a:r>
              <a:rPr lang="en-US" sz="1800">
                <a:latin typeface="cmr10" pitchFamily="34" charset="0"/>
              </a:rPr>
              <a:t>was 1 and </a:t>
            </a:r>
            <a:r>
              <a:rPr lang="en-US" sz="1800">
                <a:latin typeface="CMMI10" pitchFamily="34" charset="0"/>
              </a:rPr>
              <a:t>q </a:t>
            </a:r>
            <a:r>
              <a:rPr lang="en-US" sz="1800">
                <a:latin typeface="cmr10" pitchFamily="34" charset="0"/>
              </a:rPr>
              <a:t>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1800">
                <a:latin typeface="CMMI10" pitchFamily="34" charset="0"/>
              </a:rPr>
              <a:t>M</a:t>
            </a:r>
            <a:r>
              <a:rPr lang="en-US" sz="1800" baseline="-25000">
                <a:latin typeface="cmr7" pitchFamily="34" charset="0"/>
              </a:rPr>
              <a:t>00</a:t>
            </a:r>
            <a:r>
              <a:rPr lang="en-US" sz="1800">
                <a:latin typeface="cmr7" pitchFamily="34" charset="0"/>
              </a:rPr>
              <a:t> </a:t>
            </a:r>
            <a:r>
              <a:rPr lang="en-US" sz="1800">
                <a:latin typeface="cmr10" pitchFamily="34" charset="0"/>
              </a:rPr>
              <a:t>= 7   (the number of attributes where </a:t>
            </a:r>
            <a:r>
              <a:rPr lang="en-US" sz="1800">
                <a:latin typeface="CMMI10" pitchFamily="34" charset="0"/>
              </a:rPr>
              <a:t>p </a:t>
            </a:r>
            <a:r>
              <a:rPr lang="en-US" sz="1800">
                <a:latin typeface="cmr10" pitchFamily="34" charset="0"/>
              </a:rPr>
              <a:t>was 0 and </a:t>
            </a:r>
            <a:r>
              <a:rPr lang="en-US" sz="1800">
                <a:latin typeface="CMMI10" pitchFamily="34" charset="0"/>
              </a:rPr>
              <a:t>q </a:t>
            </a:r>
            <a:r>
              <a:rPr lang="en-US" sz="1800">
                <a:latin typeface="cmr10" pitchFamily="34" charset="0"/>
              </a:rPr>
              <a:t>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1800">
                <a:latin typeface="CMMI10" pitchFamily="34" charset="0"/>
              </a:rPr>
              <a:t>M</a:t>
            </a:r>
            <a:r>
              <a:rPr lang="en-US" sz="1800" baseline="-25000">
                <a:latin typeface="cmr7" pitchFamily="34" charset="0"/>
              </a:rPr>
              <a:t>11</a:t>
            </a:r>
            <a:r>
              <a:rPr lang="en-US" sz="1800">
                <a:latin typeface="cmr7" pitchFamily="34" charset="0"/>
              </a:rPr>
              <a:t> </a:t>
            </a:r>
            <a:r>
              <a:rPr lang="en-US" sz="1800">
                <a:latin typeface="cmr10" pitchFamily="34" charset="0"/>
              </a:rPr>
              <a:t>= 0   (the number of attributes where </a:t>
            </a:r>
            <a:r>
              <a:rPr lang="en-US" sz="1800">
                <a:latin typeface="CMMI10" pitchFamily="34" charset="0"/>
              </a:rPr>
              <a:t>p </a:t>
            </a:r>
            <a:r>
              <a:rPr lang="en-US" sz="1800">
                <a:latin typeface="cmr10" pitchFamily="34" charset="0"/>
              </a:rPr>
              <a:t>was 1 and </a:t>
            </a:r>
            <a:r>
              <a:rPr lang="en-US" sz="1800">
                <a:latin typeface="CMMI10" pitchFamily="34" charset="0"/>
              </a:rPr>
              <a:t>q </a:t>
            </a:r>
            <a:r>
              <a:rPr lang="en-US" sz="1800">
                <a:latin typeface="cmr10" pitchFamily="34" charset="0"/>
              </a:rPr>
              <a:t>was 1)</a:t>
            </a:r>
            <a:endParaRPr lang="en-US" sz="1800">
              <a:latin typeface="CMMI10" pitchFamily="34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2400" i="1">
                <a:cs typeface="Times New Roman" pitchFamily="18" charset="0"/>
              </a:rPr>
              <a:t>	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2000">
                <a:cs typeface="Times New Roman" pitchFamily="18" charset="0"/>
              </a:rPr>
              <a:t>SMC = (M</a:t>
            </a:r>
            <a:r>
              <a:rPr lang="en-US" sz="2000" baseline="-30000">
                <a:cs typeface="Times New Roman" pitchFamily="18" charset="0"/>
              </a:rPr>
              <a:t>11</a:t>
            </a:r>
            <a:r>
              <a:rPr lang="en-US" sz="2000">
                <a:cs typeface="Times New Roman" pitchFamily="18" charset="0"/>
              </a:rPr>
              <a:t> + M</a:t>
            </a:r>
            <a:r>
              <a:rPr lang="en-US" sz="2000" baseline="-30000">
                <a:cs typeface="Times New Roman" pitchFamily="18" charset="0"/>
              </a:rPr>
              <a:t>00</a:t>
            </a:r>
            <a:r>
              <a:rPr lang="en-US" sz="2000">
                <a:cs typeface="Times New Roman" pitchFamily="18" charset="0"/>
              </a:rPr>
              <a:t>)/(M</a:t>
            </a:r>
            <a:r>
              <a:rPr lang="en-US" sz="2000" baseline="-30000">
                <a:cs typeface="Times New Roman" pitchFamily="18" charset="0"/>
              </a:rPr>
              <a:t>01</a:t>
            </a:r>
            <a:r>
              <a:rPr lang="en-US" sz="2000">
                <a:cs typeface="Times New Roman" pitchFamily="18" charset="0"/>
              </a:rPr>
              <a:t> + M</a:t>
            </a:r>
            <a:r>
              <a:rPr lang="en-US" sz="2000" baseline="-30000">
                <a:cs typeface="Times New Roman" pitchFamily="18" charset="0"/>
              </a:rPr>
              <a:t>10</a:t>
            </a:r>
            <a:r>
              <a:rPr lang="en-US" sz="2000">
                <a:cs typeface="Times New Roman" pitchFamily="18" charset="0"/>
              </a:rPr>
              <a:t> + M</a:t>
            </a:r>
            <a:r>
              <a:rPr lang="en-US" sz="2000" baseline="-30000">
                <a:cs typeface="Times New Roman" pitchFamily="18" charset="0"/>
              </a:rPr>
              <a:t>11</a:t>
            </a:r>
            <a:r>
              <a:rPr lang="en-US" sz="2000">
                <a:cs typeface="Times New Roman" pitchFamily="18" charset="0"/>
              </a:rPr>
              <a:t> + M</a:t>
            </a:r>
            <a:r>
              <a:rPr lang="en-US" sz="2000" baseline="-30000">
                <a:cs typeface="Times New Roman" pitchFamily="18" charset="0"/>
              </a:rPr>
              <a:t>00</a:t>
            </a:r>
            <a:r>
              <a:rPr lang="en-US" sz="2000">
                <a:cs typeface="Times New Roman" pitchFamily="18" charset="0"/>
              </a:rPr>
              <a:t>) = (0+7) / (2+1+0+7) = 0.7</a:t>
            </a:r>
            <a:r>
              <a:rPr lang="en-US" sz="2400">
                <a:cs typeface="Times New Roman" pitchFamily="18" charset="0"/>
              </a:rPr>
              <a:t>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sz="2400">
              <a:cs typeface="Times New Roman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2000">
                <a:cs typeface="Times New Roman" pitchFamily="18" charset="0"/>
              </a:rPr>
              <a:t>J = (M</a:t>
            </a:r>
            <a:r>
              <a:rPr lang="en-US" sz="2000" baseline="-30000">
                <a:cs typeface="Times New Roman" pitchFamily="18" charset="0"/>
              </a:rPr>
              <a:t>11</a:t>
            </a:r>
            <a:r>
              <a:rPr lang="en-US" sz="2000">
                <a:cs typeface="Times New Roman" pitchFamily="18" charset="0"/>
              </a:rPr>
              <a:t>) / (M</a:t>
            </a:r>
            <a:r>
              <a:rPr lang="en-US" sz="2000" baseline="-30000">
                <a:cs typeface="Times New Roman" pitchFamily="18" charset="0"/>
              </a:rPr>
              <a:t>01</a:t>
            </a:r>
            <a:r>
              <a:rPr lang="en-US" sz="2000">
                <a:cs typeface="Times New Roman" pitchFamily="18" charset="0"/>
              </a:rPr>
              <a:t> + M</a:t>
            </a:r>
            <a:r>
              <a:rPr lang="en-US" sz="2000" baseline="-30000">
                <a:cs typeface="Times New Roman" pitchFamily="18" charset="0"/>
              </a:rPr>
              <a:t>10</a:t>
            </a:r>
            <a:r>
              <a:rPr lang="en-US" sz="2000">
                <a:cs typeface="Times New Roman" pitchFamily="18" charset="0"/>
              </a:rPr>
              <a:t> + M</a:t>
            </a:r>
            <a:r>
              <a:rPr lang="en-US" sz="2000" baseline="-30000">
                <a:cs typeface="Times New Roman" pitchFamily="18" charset="0"/>
              </a:rPr>
              <a:t>11</a:t>
            </a:r>
            <a:r>
              <a:rPr lang="en-US" sz="2000">
                <a:cs typeface="Times New Roman" pitchFamily="18" charset="0"/>
              </a:rPr>
              <a:t>) = 0 / (2 + 1 + 0) = 0</a:t>
            </a:r>
            <a:r>
              <a:rPr lang="en-US">
                <a:cs typeface="Times New Roman" pitchFamily="18" charset="0"/>
              </a:rPr>
              <a:t>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sz="2400" i="1"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Cosine Similarity</a:t>
            </a:r>
          </a:p>
        </p:txBody>
      </p:sp>
      <p:sp>
        <p:nvSpPr>
          <p:cNvPr id="891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0" indent="0" algn="just"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cs typeface="Times New Roman" pitchFamily="18" charset="0"/>
              </a:rPr>
              <a:t> If </a:t>
            </a:r>
            <a:r>
              <a:rPr lang="en-US" sz="2000" i="1">
                <a:cs typeface="Times New Roman" pitchFamily="18" charset="0"/>
              </a:rPr>
              <a:t>d</a:t>
            </a:r>
            <a:r>
              <a:rPr lang="en-US" sz="2000" i="1" baseline="-30000">
                <a:cs typeface="Times New Roman" pitchFamily="18" charset="0"/>
              </a:rPr>
              <a:t>1</a:t>
            </a:r>
            <a:r>
              <a:rPr lang="en-US" sz="2000">
                <a:cs typeface="Times New Roman" pitchFamily="18" charset="0"/>
              </a:rPr>
              <a:t> and </a:t>
            </a:r>
            <a:r>
              <a:rPr lang="en-US" sz="2000" i="1">
                <a:cs typeface="Times New Roman" pitchFamily="18" charset="0"/>
              </a:rPr>
              <a:t>d</a:t>
            </a:r>
            <a:r>
              <a:rPr lang="en-US" sz="2000" i="1" baseline="-30000">
                <a:cs typeface="Times New Roman" pitchFamily="18" charset="0"/>
              </a:rPr>
              <a:t>2</a:t>
            </a:r>
            <a:r>
              <a:rPr lang="en-US" sz="2000">
                <a:cs typeface="Times New Roman" pitchFamily="18" charset="0"/>
              </a:rPr>
              <a:t> are two document vectors, then</a:t>
            </a:r>
          </a:p>
          <a:p>
            <a:pPr marL="0" indent="0" algn="just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2000">
                <a:cs typeface="Times New Roman" pitchFamily="18" charset="0"/>
              </a:rPr>
              <a:t>             cos( </a:t>
            </a:r>
            <a:r>
              <a:rPr lang="en-US" sz="2000" i="1">
                <a:cs typeface="Times New Roman" pitchFamily="18" charset="0"/>
              </a:rPr>
              <a:t>d</a:t>
            </a:r>
            <a:r>
              <a:rPr lang="en-US" sz="2000" i="1" baseline="-30000">
                <a:cs typeface="Times New Roman" pitchFamily="18" charset="0"/>
              </a:rPr>
              <a:t>1</a:t>
            </a:r>
            <a:r>
              <a:rPr lang="en-US" sz="2000" i="1">
                <a:cs typeface="Times New Roman" pitchFamily="18" charset="0"/>
              </a:rPr>
              <a:t>, d</a:t>
            </a:r>
            <a:r>
              <a:rPr lang="en-US" sz="2000" i="1" baseline="-30000">
                <a:cs typeface="Times New Roman" pitchFamily="18" charset="0"/>
              </a:rPr>
              <a:t>2</a:t>
            </a:r>
            <a:r>
              <a:rPr lang="en-US" sz="2000">
                <a:cs typeface="Times New Roman" pitchFamily="18" charset="0"/>
              </a:rPr>
              <a:t> ) =  (</a:t>
            </a:r>
            <a:r>
              <a:rPr lang="en-US" sz="2000" i="1">
                <a:cs typeface="Times New Roman" pitchFamily="18" charset="0"/>
              </a:rPr>
              <a:t>d</a:t>
            </a:r>
            <a:r>
              <a:rPr lang="en-US" sz="2000" i="1" baseline="-30000">
                <a:cs typeface="Times New Roman" pitchFamily="18" charset="0"/>
              </a:rPr>
              <a:t>1</a:t>
            </a:r>
            <a:r>
              <a:rPr lang="en-US" sz="2000">
                <a:cs typeface="Times New Roman" pitchFamily="18" charset="0"/>
              </a:rPr>
              <a:t> </a:t>
            </a:r>
            <a:r>
              <a:rPr lang="en-US" sz="20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</a:t>
            </a:r>
            <a:r>
              <a:rPr lang="en-US" sz="2000">
                <a:cs typeface="Times New Roman" pitchFamily="18" charset="0"/>
              </a:rPr>
              <a:t> </a:t>
            </a:r>
            <a:r>
              <a:rPr lang="en-US" sz="2000" i="1">
                <a:cs typeface="Times New Roman" pitchFamily="18" charset="0"/>
              </a:rPr>
              <a:t>d</a:t>
            </a:r>
            <a:r>
              <a:rPr lang="en-US" sz="2000" i="1" baseline="-30000">
                <a:cs typeface="Times New Roman" pitchFamily="18" charset="0"/>
              </a:rPr>
              <a:t>2</a:t>
            </a:r>
            <a:r>
              <a:rPr lang="en-US" sz="2000">
                <a:cs typeface="Times New Roman" pitchFamily="18" charset="0"/>
              </a:rPr>
              <a:t>) / ||</a:t>
            </a:r>
            <a:r>
              <a:rPr lang="en-US" sz="2000" i="1">
                <a:cs typeface="Times New Roman" pitchFamily="18" charset="0"/>
              </a:rPr>
              <a:t>d</a:t>
            </a:r>
            <a:r>
              <a:rPr lang="en-US" sz="2000" i="1" baseline="-30000">
                <a:cs typeface="Times New Roman" pitchFamily="18" charset="0"/>
              </a:rPr>
              <a:t>1</a:t>
            </a:r>
            <a:r>
              <a:rPr lang="en-US" sz="2000">
                <a:cs typeface="Times New Roman" pitchFamily="18" charset="0"/>
              </a:rPr>
              <a:t>|| ||</a:t>
            </a:r>
            <a:r>
              <a:rPr lang="en-US" sz="2000" i="1">
                <a:cs typeface="Times New Roman" pitchFamily="18" charset="0"/>
              </a:rPr>
              <a:t>d</a:t>
            </a:r>
            <a:r>
              <a:rPr lang="en-US" sz="2000" i="1" baseline="-30000">
                <a:cs typeface="Times New Roman" pitchFamily="18" charset="0"/>
              </a:rPr>
              <a:t>2</a:t>
            </a:r>
            <a:r>
              <a:rPr lang="en-US" sz="2000">
                <a:cs typeface="Times New Roman" pitchFamily="18" charset="0"/>
              </a:rPr>
              <a:t>|| , </a:t>
            </a:r>
          </a:p>
          <a:p>
            <a:pPr marL="0" indent="0" algn="just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1600">
                <a:cs typeface="Times New Roman" pitchFamily="18" charset="0"/>
              </a:rPr>
              <a:t>   where </a:t>
            </a:r>
            <a:r>
              <a:rPr lang="en-US" sz="16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</a:t>
            </a:r>
            <a:r>
              <a:rPr lang="en-US" sz="1600">
                <a:cs typeface="Times New Roman" pitchFamily="18" charset="0"/>
              </a:rPr>
              <a:t> indicates vector dot product and || </a:t>
            </a:r>
            <a:r>
              <a:rPr lang="en-US" sz="1600" i="1">
                <a:cs typeface="Times New Roman" pitchFamily="18" charset="0"/>
              </a:rPr>
              <a:t>d </a:t>
            </a:r>
            <a:r>
              <a:rPr lang="en-US" sz="1600">
                <a:cs typeface="Times New Roman" pitchFamily="18" charset="0"/>
              </a:rPr>
              <a:t>|| is  the   length of vector </a:t>
            </a:r>
            <a:r>
              <a:rPr lang="en-US" sz="1600" i="1">
                <a:cs typeface="Times New Roman" pitchFamily="18" charset="0"/>
              </a:rPr>
              <a:t>d</a:t>
            </a:r>
            <a:r>
              <a:rPr lang="en-US" sz="1600">
                <a:cs typeface="Times New Roman" pitchFamily="18" charset="0"/>
              </a:rPr>
              <a:t>.</a:t>
            </a:r>
            <a:r>
              <a:rPr lang="en-US" sz="2000">
                <a:cs typeface="Times New Roman" pitchFamily="18" charset="0"/>
              </a:rPr>
              <a:t>  </a:t>
            </a:r>
          </a:p>
          <a:p>
            <a:pPr marL="2514600" lvl="4" indent="-342900" algn="just">
              <a:lnSpc>
                <a:spcPct val="90000"/>
              </a:lnSpc>
            </a:pPr>
            <a:endParaRPr lang="en-US" sz="1600">
              <a:cs typeface="Times New Roman" pitchFamily="18" charset="0"/>
            </a:endParaRPr>
          </a:p>
          <a:p>
            <a:pPr marL="0" indent="0" algn="just">
              <a:lnSpc>
                <a:spcPct val="90000"/>
              </a:lnSpc>
              <a:spcBef>
                <a:spcPct val="20000"/>
              </a:spcBef>
            </a:pPr>
            <a:r>
              <a:rPr lang="en-US" sz="2000">
                <a:cs typeface="Times New Roman" pitchFamily="18" charset="0"/>
              </a:rPr>
              <a:t> Example: </a:t>
            </a:r>
          </a:p>
          <a:p>
            <a:pPr marL="0" indent="0" algn="just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sz="1000">
              <a:cs typeface="Times New Roman" pitchFamily="18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2000" i="1">
                <a:cs typeface="Times New Roman" pitchFamily="18" charset="0"/>
              </a:rPr>
              <a:t>  	</a:t>
            </a:r>
            <a:r>
              <a:rPr lang="en-US" sz="1800" i="1">
                <a:cs typeface="Times New Roman" pitchFamily="18" charset="0"/>
              </a:rPr>
              <a:t>d</a:t>
            </a:r>
            <a:r>
              <a:rPr lang="en-US" sz="1800" i="1" baseline="-30000">
                <a:cs typeface="Times New Roman" pitchFamily="18" charset="0"/>
              </a:rPr>
              <a:t>1</a:t>
            </a:r>
            <a:r>
              <a:rPr lang="en-US" sz="1800" i="1">
                <a:cs typeface="Times New Roman" pitchFamily="18" charset="0"/>
              </a:rPr>
              <a:t> </a:t>
            </a:r>
            <a:r>
              <a:rPr lang="en-US" sz="1800" b="1">
                <a:cs typeface="Times New Roman" pitchFamily="18" charset="0"/>
              </a:rPr>
              <a:t>=  3 2 0 5 0 0 0 2 0 0 	</a:t>
            </a:r>
            <a:endParaRPr lang="en-US" sz="1800">
              <a:cs typeface="Times New Roman" pitchFamily="18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1800" i="1">
                <a:cs typeface="Times New Roman" pitchFamily="18" charset="0"/>
              </a:rPr>
              <a:t>   	d</a:t>
            </a:r>
            <a:r>
              <a:rPr lang="en-US" sz="1800" i="1" baseline="-30000">
                <a:cs typeface="Times New Roman" pitchFamily="18" charset="0"/>
              </a:rPr>
              <a:t>2</a:t>
            </a:r>
            <a:r>
              <a:rPr lang="en-US" sz="1800" b="1">
                <a:cs typeface="Times New Roman" pitchFamily="18" charset="0"/>
              </a:rPr>
              <a:t> =  1 0 0 0 0 0 0 1 0 2</a:t>
            </a:r>
            <a:r>
              <a:rPr lang="en-US" sz="1800">
                <a:cs typeface="Times New Roman" pitchFamily="18" charset="0"/>
              </a:rPr>
              <a:t> 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sz="1800">
              <a:cs typeface="Times New Roman" pitchFamily="18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1600" i="1">
                <a:cs typeface="Times New Roman" pitchFamily="18" charset="0"/>
              </a:rPr>
              <a:t>    d</a:t>
            </a:r>
            <a:r>
              <a:rPr lang="en-US" sz="1600" i="1" baseline="-30000">
                <a:cs typeface="Times New Roman" pitchFamily="18" charset="0"/>
              </a:rPr>
              <a:t>1</a:t>
            </a:r>
            <a:r>
              <a:rPr lang="en-US" sz="1600">
                <a:cs typeface="Times New Roman" pitchFamily="18" charset="0"/>
              </a:rPr>
              <a:t> </a:t>
            </a:r>
            <a:r>
              <a:rPr lang="en-US" sz="160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</a:t>
            </a:r>
            <a:r>
              <a:rPr lang="en-US" sz="1600">
                <a:cs typeface="Times New Roman" pitchFamily="18" charset="0"/>
              </a:rPr>
              <a:t> </a:t>
            </a:r>
            <a:r>
              <a:rPr lang="en-US" sz="1600" i="1">
                <a:cs typeface="Times New Roman" pitchFamily="18" charset="0"/>
              </a:rPr>
              <a:t>d</a:t>
            </a:r>
            <a:r>
              <a:rPr lang="en-US" sz="1600" i="1" baseline="-30000">
                <a:cs typeface="Times New Roman" pitchFamily="18" charset="0"/>
              </a:rPr>
              <a:t>2</a:t>
            </a:r>
            <a:r>
              <a:rPr lang="en-US" sz="1600">
                <a:cs typeface="Times New Roman" pitchFamily="18" charset="0"/>
              </a:rPr>
              <a:t>=  3*1 + 2*0 + 0*0 + 5*0 + 0*0 + 0*0 + 0*0 + 2*1 + 0*0 + 0*2 = 5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2000">
                <a:cs typeface="Times New Roman" pitchFamily="18" charset="0"/>
              </a:rPr>
              <a:t>   </a:t>
            </a:r>
            <a:r>
              <a:rPr lang="en-US" sz="1600">
                <a:cs typeface="Times New Roman" pitchFamily="18" charset="0"/>
              </a:rPr>
              <a:t>||</a:t>
            </a:r>
            <a:r>
              <a:rPr lang="en-US" sz="1600" i="1">
                <a:cs typeface="Times New Roman" pitchFamily="18" charset="0"/>
              </a:rPr>
              <a:t>d</a:t>
            </a:r>
            <a:r>
              <a:rPr lang="en-US" sz="1600" i="1" baseline="-30000">
                <a:cs typeface="Times New Roman" pitchFamily="18" charset="0"/>
              </a:rPr>
              <a:t>1</a:t>
            </a:r>
            <a:r>
              <a:rPr lang="en-US" sz="1600">
                <a:cs typeface="Times New Roman" pitchFamily="18" charset="0"/>
              </a:rPr>
              <a:t>|| = (3*3+2*2+0*0+5*5+0*0+0*0+0*0+2*2+0*0+0*0)</a:t>
            </a:r>
            <a:r>
              <a:rPr lang="en-US" sz="1600" b="1" baseline="30000">
                <a:cs typeface="Times New Roman" pitchFamily="18" charset="0"/>
              </a:rPr>
              <a:t>0.5</a:t>
            </a:r>
            <a:r>
              <a:rPr lang="en-US" sz="1600">
                <a:cs typeface="Times New Roman" pitchFamily="18" charset="0"/>
              </a:rPr>
              <a:t> =  (42) </a:t>
            </a:r>
            <a:r>
              <a:rPr lang="en-US" sz="1600" b="1" baseline="30000">
                <a:cs typeface="Times New Roman" pitchFamily="18" charset="0"/>
              </a:rPr>
              <a:t>0.5</a:t>
            </a:r>
            <a:r>
              <a:rPr lang="en-US" sz="1600">
                <a:cs typeface="Times New Roman" pitchFamily="18" charset="0"/>
              </a:rPr>
              <a:t> = 6.481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1600">
                <a:cs typeface="Times New Roman" pitchFamily="18" charset="0"/>
              </a:rPr>
              <a:t>    ||</a:t>
            </a:r>
            <a:r>
              <a:rPr lang="en-US" sz="1600" i="1">
                <a:cs typeface="Times New Roman" pitchFamily="18" charset="0"/>
              </a:rPr>
              <a:t>d</a:t>
            </a:r>
            <a:r>
              <a:rPr lang="en-US" sz="1600" i="1" baseline="-30000">
                <a:cs typeface="Times New Roman" pitchFamily="18" charset="0"/>
              </a:rPr>
              <a:t>2</a:t>
            </a:r>
            <a:r>
              <a:rPr lang="en-US" sz="1600">
                <a:cs typeface="Times New Roman" pitchFamily="18" charset="0"/>
              </a:rPr>
              <a:t>|| = (1*1+0*0+0*0+0*0+0*0+0*0+0*0+1*1+0*0+2*2)</a:t>
            </a:r>
            <a:r>
              <a:rPr lang="en-US" sz="1600" baseline="30000">
                <a:cs typeface="Times New Roman" pitchFamily="18" charset="0"/>
              </a:rPr>
              <a:t> </a:t>
            </a:r>
            <a:r>
              <a:rPr lang="en-US" sz="1600" b="1" baseline="30000">
                <a:cs typeface="Times New Roman" pitchFamily="18" charset="0"/>
              </a:rPr>
              <a:t>0.5</a:t>
            </a:r>
            <a:r>
              <a:rPr lang="en-US" sz="1600" baseline="30000">
                <a:cs typeface="Times New Roman" pitchFamily="18" charset="0"/>
              </a:rPr>
              <a:t> </a:t>
            </a:r>
            <a:r>
              <a:rPr lang="en-US" sz="1600">
                <a:cs typeface="Times New Roman" pitchFamily="18" charset="0"/>
              </a:rPr>
              <a:t>= (6) </a:t>
            </a:r>
            <a:r>
              <a:rPr lang="en-US" sz="1600" b="1" baseline="30000">
                <a:cs typeface="Times New Roman" pitchFamily="18" charset="0"/>
              </a:rPr>
              <a:t>0.5</a:t>
            </a:r>
            <a:r>
              <a:rPr lang="en-US" sz="1600">
                <a:cs typeface="Times New Roman" pitchFamily="18" charset="0"/>
              </a:rPr>
              <a:t> = 2.245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sz="1600">
              <a:cs typeface="Times New Roman" pitchFamily="18" charset="0"/>
            </a:endParaRPr>
          </a:p>
          <a:p>
            <a:pPr marL="0" indent="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r>
              <a:rPr lang="en-US" sz="1800">
                <a:cs typeface="Times New Roman" pitchFamily="18" charset="0"/>
              </a:rPr>
              <a:t>    	cos( </a:t>
            </a:r>
            <a:r>
              <a:rPr lang="en-US" sz="1800" i="1">
                <a:cs typeface="Times New Roman" pitchFamily="18" charset="0"/>
              </a:rPr>
              <a:t>d</a:t>
            </a:r>
            <a:r>
              <a:rPr lang="en-US" sz="1800" i="1" baseline="-30000">
                <a:cs typeface="Times New Roman" pitchFamily="18" charset="0"/>
              </a:rPr>
              <a:t>1</a:t>
            </a:r>
            <a:r>
              <a:rPr lang="en-US" sz="1800" i="1">
                <a:cs typeface="Times New Roman" pitchFamily="18" charset="0"/>
              </a:rPr>
              <a:t>, d</a:t>
            </a:r>
            <a:r>
              <a:rPr lang="en-US" sz="1800" i="1" baseline="-30000">
                <a:cs typeface="Times New Roman" pitchFamily="18" charset="0"/>
              </a:rPr>
              <a:t>2</a:t>
            </a:r>
            <a:r>
              <a:rPr lang="en-US" sz="1800">
                <a:cs typeface="Times New Roman" pitchFamily="18" charset="0"/>
              </a:rPr>
              <a:t> ) = .3150</a:t>
            </a:r>
          </a:p>
          <a:p>
            <a:pPr marL="0" indent="0">
              <a:lnSpc>
                <a:spcPct val="90000"/>
              </a:lnSpc>
              <a:spcBef>
                <a:spcPct val="20000"/>
              </a:spcBef>
              <a:buFont typeface="Monotype Sorts" pitchFamily="2" charset="2"/>
              <a:buNone/>
            </a:pPr>
            <a:endParaRPr lang="en-US" sz="1800"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534400" cy="533400"/>
          </a:xfrm>
        </p:spPr>
        <p:txBody>
          <a:bodyPr/>
          <a:lstStyle/>
          <a:p>
            <a:r>
              <a:rPr lang="en-US"/>
              <a:t>Extended Jaccard Coefficient (Tanimoto)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Variation of Jaccard for continuous or count attributes</a:t>
            </a:r>
          </a:p>
          <a:p>
            <a:pPr lvl="1"/>
            <a:r>
              <a:rPr lang="en-US"/>
              <a:t>Reduces to Jaccard for binary attributes</a:t>
            </a:r>
          </a:p>
        </p:txBody>
      </p:sp>
      <p:graphicFrame>
        <p:nvGraphicFramePr>
          <p:cNvPr id="892932" name="Object 4"/>
          <p:cNvGraphicFramePr>
            <a:graphicFrameLocks noChangeAspect="1"/>
          </p:cNvGraphicFramePr>
          <p:nvPr/>
        </p:nvGraphicFramePr>
        <p:xfrm>
          <a:off x="1981200" y="3048000"/>
          <a:ext cx="3810000" cy="1376363"/>
        </p:xfrm>
        <a:graphic>
          <a:graphicData uri="http://schemas.openxmlformats.org/presentationml/2006/ole">
            <p:oleObj spid="_x0000_s892932" name="Bitmap Image" r:id="rId3" imgW="4145639" imgH="838095" progId="PBrush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</a:t>
            </a:r>
          </a:p>
        </p:txBody>
      </p:sp>
      <p:sp>
        <p:nvSpPr>
          <p:cNvPr id="89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Correlation measures the linear relationship between objects</a:t>
            </a:r>
          </a:p>
          <a:p>
            <a:r>
              <a:rPr lang="en-US"/>
              <a:t>To compute correlation, we standardize data objects, p and q, and then take their dot product</a:t>
            </a:r>
          </a:p>
        </p:txBody>
      </p:sp>
      <p:graphicFrame>
        <p:nvGraphicFramePr>
          <p:cNvPr id="893956" name="Object 4"/>
          <p:cNvGraphicFramePr>
            <a:graphicFrameLocks noChangeAspect="1"/>
          </p:cNvGraphicFramePr>
          <p:nvPr/>
        </p:nvGraphicFramePr>
        <p:xfrm>
          <a:off x="1574800" y="3443288"/>
          <a:ext cx="5511800" cy="685800"/>
        </p:xfrm>
        <a:graphic>
          <a:graphicData uri="http://schemas.openxmlformats.org/presentationml/2006/ole">
            <p:oleObj spid="_x0000_s893956" name="Equation" r:id="rId3" imgW="1841400" imgH="228600" progId="Equation.3">
              <p:embed/>
            </p:oleObj>
          </a:graphicData>
        </a:graphic>
      </p:graphicFrame>
      <p:graphicFrame>
        <p:nvGraphicFramePr>
          <p:cNvPr id="893957" name="Object 5"/>
          <p:cNvGraphicFramePr>
            <a:graphicFrameLocks noChangeAspect="1"/>
          </p:cNvGraphicFramePr>
          <p:nvPr/>
        </p:nvGraphicFramePr>
        <p:xfrm>
          <a:off x="1651000" y="4357688"/>
          <a:ext cx="5256213" cy="687387"/>
        </p:xfrm>
        <a:graphic>
          <a:graphicData uri="http://schemas.openxmlformats.org/presentationml/2006/ole">
            <p:oleObj spid="_x0000_s893957" name="Equation" r:id="rId4" imgW="1752480" imgH="228600" progId="Equation.3">
              <p:embed/>
            </p:oleObj>
          </a:graphicData>
        </a:graphic>
      </p:graphicFrame>
      <p:graphicFrame>
        <p:nvGraphicFramePr>
          <p:cNvPr id="893958" name="Object 6"/>
          <p:cNvGraphicFramePr>
            <a:graphicFrameLocks noChangeAspect="1"/>
          </p:cNvGraphicFramePr>
          <p:nvPr/>
        </p:nvGraphicFramePr>
        <p:xfrm>
          <a:off x="1628775" y="5348288"/>
          <a:ext cx="4643438" cy="595312"/>
        </p:xfrm>
        <a:graphic>
          <a:graphicData uri="http://schemas.openxmlformats.org/presentationml/2006/ole">
            <p:oleObj spid="_x0000_s893958" name="Equation" r:id="rId5" imgW="1587240" imgH="2030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Visually Evaluating Correlation</a:t>
            </a:r>
          </a:p>
        </p:txBody>
      </p:sp>
      <p:graphicFrame>
        <p:nvGraphicFramePr>
          <p:cNvPr id="894979" name="Object 3"/>
          <p:cNvGraphicFramePr>
            <a:graphicFrameLocks noChangeAspect="1"/>
          </p:cNvGraphicFramePr>
          <p:nvPr/>
        </p:nvGraphicFramePr>
        <p:xfrm>
          <a:off x="228600" y="990600"/>
          <a:ext cx="6096000" cy="5381625"/>
        </p:xfrm>
        <a:graphic>
          <a:graphicData uri="http://schemas.openxmlformats.org/presentationml/2006/ole">
            <p:oleObj spid="_x0000_s894979" name="Bitmap Image" r:id="rId3" imgW="6035563" imgH="5784081" progId="PBrush">
              <p:embed/>
            </p:oleObj>
          </a:graphicData>
        </a:graphic>
      </p:graphicFrame>
      <p:sp>
        <p:nvSpPr>
          <p:cNvPr id="894980" name="Text Box 4"/>
          <p:cNvSpPr txBox="1">
            <a:spLocks noChangeArrowheads="1"/>
          </p:cNvSpPr>
          <p:nvPr/>
        </p:nvSpPr>
        <p:spPr bwMode="auto">
          <a:xfrm>
            <a:off x="6858000" y="2971800"/>
            <a:ext cx="1828800" cy="1190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Scatter plots showing the similarity from –1 to 1.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794" name="Group 2"/>
          <p:cNvGrpSpPr>
            <a:grpSpLocks/>
          </p:cNvGrpSpPr>
          <p:nvPr/>
        </p:nvGrpSpPr>
        <p:grpSpPr bwMode="auto">
          <a:xfrm>
            <a:off x="381000" y="304800"/>
            <a:ext cx="8305800" cy="6167438"/>
            <a:chOff x="-2" y="-2"/>
            <a:chExt cx="3890" cy="5274"/>
          </a:xfrm>
        </p:grpSpPr>
        <p:grpSp>
          <p:nvGrpSpPr>
            <p:cNvPr id="801795" name="Group 3"/>
            <p:cNvGrpSpPr>
              <a:grpSpLocks/>
            </p:cNvGrpSpPr>
            <p:nvPr/>
          </p:nvGrpSpPr>
          <p:grpSpPr bwMode="auto">
            <a:xfrm>
              <a:off x="0" y="0"/>
              <a:ext cx="3886" cy="5270"/>
              <a:chOff x="0" y="0"/>
              <a:chExt cx="3886" cy="5270"/>
            </a:xfrm>
          </p:grpSpPr>
          <p:grpSp>
            <p:nvGrpSpPr>
              <p:cNvPr id="801796" name="Group 4"/>
              <p:cNvGrpSpPr>
                <a:grpSpLocks/>
              </p:cNvGrpSpPr>
              <p:nvPr/>
            </p:nvGrpSpPr>
            <p:grpSpPr bwMode="auto">
              <a:xfrm>
                <a:off x="0" y="0"/>
                <a:ext cx="684" cy="596"/>
                <a:chOff x="0" y="0"/>
                <a:chExt cx="684" cy="596"/>
              </a:xfrm>
            </p:grpSpPr>
            <p:sp>
              <p:nvSpPr>
                <p:cNvPr id="801797" name="Rectangle 5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84" cy="596"/>
                </a:xfrm>
                <a:prstGeom prst="rect">
                  <a:avLst/>
                </a:prstGeom>
                <a:solidFill>
                  <a:srgbClr val="CC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801798" name="Group 6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684" cy="596"/>
                  <a:chOff x="0" y="0"/>
                  <a:chExt cx="684" cy="596"/>
                </a:xfrm>
              </p:grpSpPr>
              <p:sp>
                <p:nvSpPr>
                  <p:cNvPr id="801799" name="Rectangle 7"/>
                  <p:cNvSpPr>
                    <a:spLocks noChangeArrowheads="1"/>
                  </p:cNvSpPr>
                  <p:nvPr/>
                </p:nvSpPr>
                <p:spPr bwMode="auto">
                  <a:xfrm>
                    <a:off x="43" y="0"/>
                    <a:ext cx="598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algn="ctr" eaLnBrk="1" hangingPunct="1"/>
                    <a:r>
                      <a:rPr lang="en-US" sz="1600">
                        <a:latin typeface="Times New Roman" pitchFamily="18" charset="0"/>
                        <a:cs typeface="Times New Roman" pitchFamily="18" charset="0"/>
                      </a:rPr>
                      <a:t>Attribute Type</a:t>
                    </a:r>
                    <a:endParaRPr lang="en-US" sz="1200" b="0">
                      <a:latin typeface="Times New Roman" pitchFamily="18" charset="0"/>
                      <a:cs typeface="Times New Roman" pitchFamily="18" charset="0"/>
                    </a:endParaRPr>
                  </a:p>
                  <a:p>
                    <a:pPr algn="ctr"/>
                    <a:endParaRPr lang="en-US" sz="2400" b="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801800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684" cy="59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801801" name="Group 9"/>
              <p:cNvGrpSpPr>
                <a:grpSpLocks/>
              </p:cNvGrpSpPr>
              <p:nvPr/>
            </p:nvGrpSpPr>
            <p:grpSpPr bwMode="auto">
              <a:xfrm>
                <a:off x="684" y="0"/>
                <a:ext cx="1403" cy="596"/>
                <a:chOff x="684" y="0"/>
                <a:chExt cx="1403" cy="596"/>
              </a:xfrm>
            </p:grpSpPr>
            <p:sp>
              <p:nvSpPr>
                <p:cNvPr id="801802" name="Rectangle 10"/>
                <p:cNvSpPr>
                  <a:spLocks noChangeArrowheads="1"/>
                </p:cNvSpPr>
                <p:nvPr/>
              </p:nvSpPr>
              <p:spPr bwMode="auto">
                <a:xfrm>
                  <a:off x="684" y="0"/>
                  <a:ext cx="1403" cy="596"/>
                </a:xfrm>
                <a:prstGeom prst="rect">
                  <a:avLst/>
                </a:prstGeom>
                <a:solidFill>
                  <a:srgbClr val="CC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801803" name="Group 11"/>
                <p:cNvGrpSpPr>
                  <a:grpSpLocks/>
                </p:cNvGrpSpPr>
                <p:nvPr/>
              </p:nvGrpSpPr>
              <p:grpSpPr bwMode="auto">
                <a:xfrm>
                  <a:off x="684" y="0"/>
                  <a:ext cx="1403" cy="596"/>
                  <a:chOff x="684" y="0"/>
                  <a:chExt cx="1403" cy="596"/>
                </a:xfrm>
              </p:grpSpPr>
              <p:sp>
                <p:nvSpPr>
                  <p:cNvPr id="801804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727" y="0"/>
                    <a:ext cx="1317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algn="ctr" eaLnBrk="1" hangingPunct="1"/>
                    <a:r>
                      <a:rPr lang="en-US" sz="1600">
                        <a:latin typeface="Times New Roman" pitchFamily="18" charset="0"/>
                        <a:cs typeface="Times New Roman" pitchFamily="18" charset="0"/>
                      </a:rPr>
                      <a:t>Description</a:t>
                    </a:r>
                    <a:endParaRPr lang="en-US" sz="1200" b="0">
                      <a:latin typeface="Times New Roman" pitchFamily="18" charset="0"/>
                      <a:cs typeface="Times New Roman" pitchFamily="18" charset="0"/>
                    </a:endParaRPr>
                  </a:p>
                  <a:p>
                    <a:pPr algn="ctr"/>
                    <a:endParaRPr lang="en-US" sz="2400" b="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801805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684" y="0"/>
                    <a:ext cx="1403" cy="59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801806" name="Group 14"/>
              <p:cNvGrpSpPr>
                <a:grpSpLocks/>
              </p:cNvGrpSpPr>
              <p:nvPr/>
            </p:nvGrpSpPr>
            <p:grpSpPr bwMode="auto">
              <a:xfrm>
                <a:off x="2087" y="0"/>
                <a:ext cx="950" cy="596"/>
                <a:chOff x="2087" y="0"/>
                <a:chExt cx="950" cy="596"/>
              </a:xfrm>
            </p:grpSpPr>
            <p:sp>
              <p:nvSpPr>
                <p:cNvPr id="801807" name="Rectangle 15"/>
                <p:cNvSpPr>
                  <a:spLocks noChangeArrowheads="1"/>
                </p:cNvSpPr>
                <p:nvPr/>
              </p:nvSpPr>
              <p:spPr bwMode="auto">
                <a:xfrm>
                  <a:off x="2087" y="0"/>
                  <a:ext cx="950" cy="596"/>
                </a:xfrm>
                <a:prstGeom prst="rect">
                  <a:avLst/>
                </a:prstGeom>
                <a:solidFill>
                  <a:srgbClr val="CC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801808" name="Group 16"/>
                <p:cNvGrpSpPr>
                  <a:grpSpLocks/>
                </p:cNvGrpSpPr>
                <p:nvPr/>
              </p:nvGrpSpPr>
              <p:grpSpPr bwMode="auto">
                <a:xfrm>
                  <a:off x="2087" y="0"/>
                  <a:ext cx="950" cy="596"/>
                  <a:chOff x="2087" y="0"/>
                  <a:chExt cx="950" cy="596"/>
                </a:xfrm>
              </p:grpSpPr>
              <p:sp>
                <p:nvSpPr>
                  <p:cNvPr id="801809" name="Rectangle 17"/>
                  <p:cNvSpPr>
                    <a:spLocks noChangeArrowheads="1"/>
                  </p:cNvSpPr>
                  <p:nvPr/>
                </p:nvSpPr>
                <p:spPr bwMode="auto">
                  <a:xfrm>
                    <a:off x="2130" y="0"/>
                    <a:ext cx="864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algn="ctr" eaLnBrk="1" hangingPunct="1"/>
                    <a:r>
                      <a:rPr lang="en-US" sz="1600">
                        <a:latin typeface="Times New Roman" pitchFamily="18" charset="0"/>
                        <a:cs typeface="Times New Roman" pitchFamily="18" charset="0"/>
                      </a:rPr>
                      <a:t>Examples</a:t>
                    </a:r>
                    <a:endParaRPr lang="en-US" sz="1200" b="0">
                      <a:latin typeface="Times New Roman" pitchFamily="18" charset="0"/>
                      <a:cs typeface="Times New Roman" pitchFamily="18" charset="0"/>
                    </a:endParaRPr>
                  </a:p>
                  <a:p>
                    <a:pPr algn="ctr"/>
                    <a:endParaRPr lang="en-US" sz="2400" b="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801810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2087" y="0"/>
                    <a:ext cx="950" cy="59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801811" name="Group 19"/>
              <p:cNvGrpSpPr>
                <a:grpSpLocks/>
              </p:cNvGrpSpPr>
              <p:nvPr/>
            </p:nvGrpSpPr>
            <p:grpSpPr bwMode="auto">
              <a:xfrm>
                <a:off x="3037" y="0"/>
                <a:ext cx="849" cy="596"/>
                <a:chOff x="3037" y="0"/>
                <a:chExt cx="849" cy="596"/>
              </a:xfrm>
            </p:grpSpPr>
            <p:sp>
              <p:nvSpPr>
                <p:cNvPr id="801812" name="Rectangle 20"/>
                <p:cNvSpPr>
                  <a:spLocks noChangeArrowheads="1"/>
                </p:cNvSpPr>
                <p:nvPr/>
              </p:nvSpPr>
              <p:spPr bwMode="auto">
                <a:xfrm>
                  <a:off x="3037" y="0"/>
                  <a:ext cx="849" cy="596"/>
                </a:xfrm>
                <a:prstGeom prst="rect">
                  <a:avLst/>
                </a:prstGeom>
                <a:solidFill>
                  <a:srgbClr val="CCFFFF"/>
                </a:soli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801813" name="Group 21"/>
                <p:cNvGrpSpPr>
                  <a:grpSpLocks/>
                </p:cNvGrpSpPr>
                <p:nvPr/>
              </p:nvGrpSpPr>
              <p:grpSpPr bwMode="auto">
                <a:xfrm>
                  <a:off x="3037" y="0"/>
                  <a:ext cx="849" cy="596"/>
                  <a:chOff x="3037" y="0"/>
                  <a:chExt cx="849" cy="596"/>
                </a:xfrm>
              </p:grpSpPr>
              <p:sp>
                <p:nvSpPr>
                  <p:cNvPr id="801814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3080" y="0"/>
                    <a:ext cx="763" cy="596"/>
                  </a:xfrm>
                  <a:prstGeom prst="rect">
                    <a:avLst/>
                  </a:prstGeom>
                  <a:solidFill>
                    <a:srgbClr val="CCFFFF"/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pPr algn="ctr" eaLnBrk="1" hangingPunct="1"/>
                    <a:r>
                      <a:rPr lang="en-US" sz="1600">
                        <a:latin typeface="Times New Roman" pitchFamily="18" charset="0"/>
                        <a:cs typeface="Times New Roman" pitchFamily="18" charset="0"/>
                      </a:rPr>
                      <a:t>Operations</a:t>
                    </a:r>
                    <a:endParaRPr lang="en-US" sz="1200" b="0">
                      <a:latin typeface="Times New Roman" pitchFamily="18" charset="0"/>
                      <a:cs typeface="Times New Roman" pitchFamily="18" charset="0"/>
                    </a:endParaRPr>
                  </a:p>
                  <a:p>
                    <a:pPr algn="ctr"/>
                    <a:endParaRPr lang="en-US" sz="2400" b="0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801815" name="Rectangle 23"/>
                  <p:cNvSpPr>
                    <a:spLocks noChangeArrowheads="1"/>
                  </p:cNvSpPr>
                  <p:nvPr/>
                </p:nvSpPr>
                <p:spPr bwMode="auto">
                  <a:xfrm>
                    <a:off x="3037" y="0"/>
                    <a:ext cx="849" cy="59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801816" name="Group 24"/>
              <p:cNvGrpSpPr>
                <a:grpSpLocks/>
              </p:cNvGrpSpPr>
              <p:nvPr/>
            </p:nvGrpSpPr>
            <p:grpSpPr bwMode="auto">
              <a:xfrm>
                <a:off x="0" y="596"/>
                <a:ext cx="684" cy="1130"/>
                <a:chOff x="0" y="596"/>
                <a:chExt cx="684" cy="1130"/>
              </a:xfrm>
            </p:grpSpPr>
            <p:sp>
              <p:nvSpPr>
                <p:cNvPr id="801817" name="Rectangle 25"/>
                <p:cNvSpPr>
                  <a:spLocks noChangeArrowheads="1"/>
                </p:cNvSpPr>
                <p:nvPr/>
              </p:nvSpPr>
              <p:spPr bwMode="auto">
                <a:xfrm>
                  <a:off x="43" y="596"/>
                  <a:ext cx="598" cy="11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 eaLnBrk="1" hangingPunct="1"/>
                  <a:r>
                    <a:rPr lang="en-US" b="0">
                      <a:latin typeface="Times New Roman" pitchFamily="18" charset="0"/>
                      <a:cs typeface="Times New Roman" pitchFamily="18" charset="0"/>
                    </a:rPr>
                    <a:t>Nominal</a:t>
                  </a:r>
                  <a:endParaRPr lang="en-US" sz="1200" b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 algn="ctr"/>
                  <a:endParaRPr lang="en-US" sz="2400" b="0">
                    <a:latin typeface="Times New Roman" pitchFamily="18" charset="0"/>
                  </a:endParaRPr>
                </a:p>
              </p:txBody>
            </p:sp>
            <p:sp>
              <p:nvSpPr>
                <p:cNvPr id="801818" name="Rectangle 26"/>
                <p:cNvSpPr>
                  <a:spLocks noChangeArrowheads="1"/>
                </p:cNvSpPr>
                <p:nvPr/>
              </p:nvSpPr>
              <p:spPr bwMode="auto">
                <a:xfrm>
                  <a:off x="0" y="596"/>
                  <a:ext cx="684" cy="113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1819" name="Group 27"/>
              <p:cNvGrpSpPr>
                <a:grpSpLocks/>
              </p:cNvGrpSpPr>
              <p:nvPr/>
            </p:nvGrpSpPr>
            <p:grpSpPr bwMode="auto">
              <a:xfrm>
                <a:off x="684" y="596"/>
                <a:ext cx="1403" cy="1130"/>
                <a:chOff x="684" y="596"/>
                <a:chExt cx="1403" cy="1130"/>
              </a:xfrm>
            </p:grpSpPr>
            <p:sp>
              <p:nvSpPr>
                <p:cNvPr id="801820" name="Rectangle 28"/>
                <p:cNvSpPr>
                  <a:spLocks noChangeArrowheads="1"/>
                </p:cNvSpPr>
                <p:nvPr/>
              </p:nvSpPr>
              <p:spPr bwMode="auto">
                <a:xfrm>
                  <a:off x="727" y="596"/>
                  <a:ext cx="1317" cy="11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/>
                  <a:r>
                    <a:rPr lang="en-US" b="0" dirty="0">
                      <a:latin typeface="Times New Roman" pitchFamily="18" charset="0"/>
                      <a:ea typeface="MS Mincho" pitchFamily="49" charset="-128"/>
                    </a:rPr>
                    <a:t>The values of a nominal attribute are just different names, i.e., nominal attributes provide only enough information to distinguish one object from another. (=, </a:t>
                  </a:r>
                  <a:r>
                    <a:rPr lang="en-US" b="0" dirty="0">
                      <a:latin typeface="Times New Roman" pitchFamily="18" charset="0"/>
                      <a:ea typeface="MS Mincho" pitchFamily="49" charset="-128"/>
                      <a:sym typeface="Symbol" pitchFamily="18" charset="2"/>
                    </a:rPr>
                    <a:t></a:t>
                  </a:r>
                  <a:r>
                    <a:rPr lang="en-US" b="0" dirty="0">
                      <a:latin typeface="Times New Roman" pitchFamily="18" charset="0"/>
                      <a:ea typeface="MS Mincho" pitchFamily="49" charset="-128"/>
                    </a:rPr>
                    <a:t>)</a:t>
                  </a:r>
                  <a:endParaRPr lang="en-US" sz="1200" b="0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endParaRPr>
                </a:p>
                <a:p>
                  <a:endParaRPr lang="en-US" b="0" dirty="0">
                    <a:latin typeface="Times New Roman" pitchFamily="18" charset="0"/>
                    <a:ea typeface="MS Mincho" pitchFamily="49" charset="-128"/>
                    <a:sym typeface="Symbol" pitchFamily="18" charset="2"/>
                  </a:endParaRPr>
                </a:p>
              </p:txBody>
            </p:sp>
            <p:sp>
              <p:nvSpPr>
                <p:cNvPr id="801821" name="Rectangle 29"/>
                <p:cNvSpPr>
                  <a:spLocks noChangeArrowheads="1"/>
                </p:cNvSpPr>
                <p:nvPr/>
              </p:nvSpPr>
              <p:spPr bwMode="auto">
                <a:xfrm>
                  <a:off x="684" y="596"/>
                  <a:ext cx="1403" cy="113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1822" name="Group 30"/>
              <p:cNvGrpSpPr>
                <a:grpSpLocks/>
              </p:cNvGrpSpPr>
              <p:nvPr/>
            </p:nvGrpSpPr>
            <p:grpSpPr bwMode="auto">
              <a:xfrm>
                <a:off x="2087" y="596"/>
                <a:ext cx="950" cy="1130"/>
                <a:chOff x="2087" y="596"/>
                <a:chExt cx="950" cy="1130"/>
              </a:xfrm>
            </p:grpSpPr>
            <p:sp>
              <p:nvSpPr>
                <p:cNvPr id="801823" name="Rectangle 31"/>
                <p:cNvSpPr>
                  <a:spLocks noChangeArrowheads="1"/>
                </p:cNvSpPr>
                <p:nvPr/>
              </p:nvSpPr>
              <p:spPr bwMode="auto">
                <a:xfrm>
                  <a:off x="2130" y="596"/>
                  <a:ext cx="864" cy="11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/>
                  <a:r>
                    <a:rPr lang="en-US" b="0">
                      <a:latin typeface="Times New Roman" pitchFamily="18" charset="0"/>
                      <a:ea typeface="MS Mincho" pitchFamily="49" charset="-128"/>
                    </a:rPr>
                    <a:t>zip codes, employee ID numbers, eye color, sex: {</a:t>
                  </a:r>
                  <a:r>
                    <a:rPr lang="en-US" b="0" i="1">
                      <a:latin typeface="Times New Roman" pitchFamily="18" charset="0"/>
                      <a:ea typeface="MS Mincho" pitchFamily="49" charset="-128"/>
                    </a:rPr>
                    <a:t>male, female</a:t>
                  </a:r>
                  <a:r>
                    <a:rPr lang="en-US" b="0">
                      <a:latin typeface="Times New Roman" pitchFamily="18" charset="0"/>
                      <a:ea typeface="MS Mincho" pitchFamily="49" charset="-128"/>
                    </a:rPr>
                    <a:t>}</a:t>
                  </a:r>
                  <a:endParaRPr lang="en-US" sz="1200" b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 b="0">
                    <a:latin typeface="Times New Roman" pitchFamily="18" charset="0"/>
                  </a:endParaRPr>
                </a:p>
              </p:txBody>
            </p:sp>
            <p:sp>
              <p:nvSpPr>
                <p:cNvPr id="801824" name="Rectangle 32"/>
                <p:cNvSpPr>
                  <a:spLocks noChangeArrowheads="1"/>
                </p:cNvSpPr>
                <p:nvPr/>
              </p:nvSpPr>
              <p:spPr bwMode="auto">
                <a:xfrm>
                  <a:off x="2087" y="596"/>
                  <a:ext cx="950" cy="113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1825" name="Group 33"/>
              <p:cNvGrpSpPr>
                <a:grpSpLocks/>
              </p:cNvGrpSpPr>
              <p:nvPr/>
            </p:nvGrpSpPr>
            <p:grpSpPr bwMode="auto">
              <a:xfrm>
                <a:off x="3037" y="596"/>
                <a:ext cx="849" cy="1130"/>
                <a:chOff x="3037" y="596"/>
                <a:chExt cx="849" cy="1130"/>
              </a:xfrm>
            </p:grpSpPr>
            <p:sp>
              <p:nvSpPr>
                <p:cNvPr id="801826" name="Rectangle 34"/>
                <p:cNvSpPr>
                  <a:spLocks noChangeArrowheads="1"/>
                </p:cNvSpPr>
                <p:nvPr/>
              </p:nvSpPr>
              <p:spPr bwMode="auto">
                <a:xfrm>
                  <a:off x="3080" y="596"/>
                  <a:ext cx="763" cy="11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/>
                  <a:r>
                    <a:rPr lang="en-US" b="0" dirty="0">
                      <a:latin typeface="Times New Roman" pitchFamily="18" charset="0"/>
                      <a:ea typeface="MS Mincho" pitchFamily="49" charset="-128"/>
                    </a:rPr>
                    <a:t>mode, entropy, contingency correlation, </a:t>
                  </a:r>
                  <a:r>
                    <a:rPr lang="en-US" b="0" dirty="0">
                      <a:latin typeface="Times New Roman" pitchFamily="18" charset="0"/>
                      <a:ea typeface="MS Mincho" pitchFamily="49" charset="-128"/>
                      <a:sym typeface="Symbol" pitchFamily="18" charset="2"/>
                    </a:rPr>
                    <a:t></a:t>
                  </a:r>
                  <a:r>
                    <a:rPr lang="en-US" b="0" baseline="30000" dirty="0">
                      <a:latin typeface="Times New Roman" pitchFamily="18" charset="0"/>
                      <a:ea typeface="MS Mincho" pitchFamily="49" charset="-128"/>
                    </a:rPr>
                    <a:t>2</a:t>
                  </a:r>
                  <a:r>
                    <a:rPr lang="en-US" b="0" dirty="0">
                      <a:latin typeface="Times New Roman" pitchFamily="18" charset="0"/>
                      <a:ea typeface="MS Mincho" pitchFamily="49" charset="-128"/>
                      <a:sym typeface="Symbol" pitchFamily="18" charset="2"/>
                    </a:rPr>
                    <a:t> test</a:t>
                  </a:r>
                  <a:endParaRPr lang="en-US" sz="1200" b="0" dirty="0">
                    <a:latin typeface="Times New Roman" pitchFamily="18" charset="0"/>
                    <a:cs typeface="Times New Roman" pitchFamily="18" charset="0"/>
                    <a:sym typeface="Symbol" pitchFamily="18" charset="2"/>
                  </a:endParaRPr>
                </a:p>
                <a:p>
                  <a:endParaRPr lang="en-US" b="0" dirty="0">
                    <a:latin typeface="Times New Roman" pitchFamily="18" charset="0"/>
                    <a:ea typeface="MS Mincho" pitchFamily="49" charset="-128"/>
                    <a:sym typeface="Symbol" pitchFamily="18" charset="2"/>
                  </a:endParaRPr>
                </a:p>
              </p:txBody>
            </p:sp>
            <p:sp>
              <p:nvSpPr>
                <p:cNvPr id="801827" name="Rectangle 35"/>
                <p:cNvSpPr>
                  <a:spLocks noChangeArrowheads="1"/>
                </p:cNvSpPr>
                <p:nvPr/>
              </p:nvSpPr>
              <p:spPr bwMode="auto">
                <a:xfrm>
                  <a:off x="3037" y="596"/>
                  <a:ext cx="849" cy="113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1828" name="Group 36"/>
              <p:cNvGrpSpPr>
                <a:grpSpLocks/>
              </p:cNvGrpSpPr>
              <p:nvPr/>
            </p:nvGrpSpPr>
            <p:grpSpPr bwMode="auto">
              <a:xfrm>
                <a:off x="0" y="1726"/>
                <a:ext cx="684" cy="1092"/>
                <a:chOff x="0" y="1726"/>
                <a:chExt cx="684" cy="1092"/>
              </a:xfrm>
            </p:grpSpPr>
            <p:sp>
              <p:nvSpPr>
                <p:cNvPr id="801829" name="Rectangle 37"/>
                <p:cNvSpPr>
                  <a:spLocks noChangeArrowheads="1"/>
                </p:cNvSpPr>
                <p:nvPr/>
              </p:nvSpPr>
              <p:spPr bwMode="auto">
                <a:xfrm>
                  <a:off x="43" y="1726"/>
                  <a:ext cx="598" cy="10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 eaLnBrk="1" hangingPunct="1"/>
                  <a:r>
                    <a:rPr lang="en-US" b="0">
                      <a:latin typeface="Times New Roman" pitchFamily="18" charset="0"/>
                      <a:cs typeface="Times New Roman" pitchFamily="18" charset="0"/>
                    </a:rPr>
                    <a:t>Ordinal</a:t>
                  </a:r>
                  <a:endParaRPr lang="en-US" sz="1200" b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 algn="ctr"/>
                  <a:endParaRPr lang="en-US" sz="2400" b="0">
                    <a:latin typeface="Times New Roman" pitchFamily="18" charset="0"/>
                  </a:endParaRPr>
                </a:p>
              </p:txBody>
            </p:sp>
            <p:sp>
              <p:nvSpPr>
                <p:cNvPr id="801830" name="Rectangle 38"/>
                <p:cNvSpPr>
                  <a:spLocks noChangeArrowheads="1"/>
                </p:cNvSpPr>
                <p:nvPr/>
              </p:nvSpPr>
              <p:spPr bwMode="auto">
                <a:xfrm>
                  <a:off x="0" y="1726"/>
                  <a:ext cx="684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1831" name="Group 39"/>
              <p:cNvGrpSpPr>
                <a:grpSpLocks/>
              </p:cNvGrpSpPr>
              <p:nvPr/>
            </p:nvGrpSpPr>
            <p:grpSpPr bwMode="auto">
              <a:xfrm>
                <a:off x="684" y="1726"/>
                <a:ext cx="1403" cy="1092"/>
                <a:chOff x="684" y="1726"/>
                <a:chExt cx="1403" cy="1092"/>
              </a:xfrm>
            </p:grpSpPr>
            <p:sp>
              <p:nvSpPr>
                <p:cNvPr id="801832" name="Rectangle 40"/>
                <p:cNvSpPr>
                  <a:spLocks noChangeArrowheads="1"/>
                </p:cNvSpPr>
                <p:nvPr/>
              </p:nvSpPr>
              <p:spPr bwMode="auto">
                <a:xfrm>
                  <a:off x="727" y="1726"/>
                  <a:ext cx="1317" cy="10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/>
                  <a:r>
                    <a:rPr lang="en-US" b="0">
                      <a:latin typeface="Times New Roman" pitchFamily="18" charset="0"/>
                      <a:ea typeface="MS Mincho" pitchFamily="49" charset="-128"/>
                    </a:rPr>
                    <a:t>The values of an ordinal attribute provide enough information to order objects. (&lt;, &gt;)</a:t>
                  </a:r>
                  <a:endParaRPr lang="en-US" sz="1200" b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 b="0">
                    <a:latin typeface="Times New Roman" pitchFamily="18" charset="0"/>
                  </a:endParaRPr>
                </a:p>
              </p:txBody>
            </p:sp>
            <p:sp>
              <p:nvSpPr>
                <p:cNvPr id="801833" name="Rectangle 41"/>
                <p:cNvSpPr>
                  <a:spLocks noChangeArrowheads="1"/>
                </p:cNvSpPr>
                <p:nvPr/>
              </p:nvSpPr>
              <p:spPr bwMode="auto">
                <a:xfrm>
                  <a:off x="684" y="1726"/>
                  <a:ext cx="1403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1834" name="Group 42"/>
              <p:cNvGrpSpPr>
                <a:grpSpLocks/>
              </p:cNvGrpSpPr>
              <p:nvPr/>
            </p:nvGrpSpPr>
            <p:grpSpPr bwMode="auto">
              <a:xfrm>
                <a:off x="2087" y="1726"/>
                <a:ext cx="950" cy="1092"/>
                <a:chOff x="2087" y="1726"/>
                <a:chExt cx="950" cy="1092"/>
              </a:xfrm>
            </p:grpSpPr>
            <p:sp>
              <p:nvSpPr>
                <p:cNvPr id="801835" name="Rectangle 43"/>
                <p:cNvSpPr>
                  <a:spLocks noChangeArrowheads="1"/>
                </p:cNvSpPr>
                <p:nvPr/>
              </p:nvSpPr>
              <p:spPr bwMode="auto">
                <a:xfrm>
                  <a:off x="2130" y="1726"/>
                  <a:ext cx="864" cy="10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/>
                  <a:r>
                    <a:rPr lang="en-US" b="0">
                      <a:latin typeface="Times New Roman" pitchFamily="18" charset="0"/>
                      <a:ea typeface="MS Mincho" pitchFamily="49" charset="-128"/>
                    </a:rPr>
                    <a:t>hardness of minerals, {</a:t>
                  </a:r>
                  <a:r>
                    <a:rPr lang="en-US" b="0" i="1">
                      <a:latin typeface="Times New Roman" pitchFamily="18" charset="0"/>
                      <a:ea typeface="MS Mincho" pitchFamily="49" charset="-128"/>
                    </a:rPr>
                    <a:t>good, better, best</a:t>
                  </a:r>
                  <a:r>
                    <a:rPr lang="en-US" b="0">
                      <a:latin typeface="Times New Roman" pitchFamily="18" charset="0"/>
                      <a:ea typeface="MS Mincho" pitchFamily="49" charset="-128"/>
                    </a:rPr>
                    <a:t>}, </a:t>
                  </a:r>
                  <a:br>
                    <a:rPr lang="en-US" b="0">
                      <a:latin typeface="Times New Roman" pitchFamily="18" charset="0"/>
                      <a:ea typeface="MS Mincho" pitchFamily="49" charset="-128"/>
                    </a:rPr>
                  </a:br>
                  <a:r>
                    <a:rPr lang="en-US" b="0">
                      <a:latin typeface="Times New Roman" pitchFamily="18" charset="0"/>
                      <a:ea typeface="MS Mincho" pitchFamily="49" charset="-128"/>
                    </a:rPr>
                    <a:t>grades, street numbers</a:t>
                  </a:r>
                  <a:endParaRPr lang="en-US" sz="1200" b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 b="0">
                    <a:latin typeface="Times New Roman" pitchFamily="18" charset="0"/>
                  </a:endParaRPr>
                </a:p>
              </p:txBody>
            </p:sp>
            <p:sp>
              <p:nvSpPr>
                <p:cNvPr id="801836" name="Rectangle 44"/>
                <p:cNvSpPr>
                  <a:spLocks noChangeArrowheads="1"/>
                </p:cNvSpPr>
                <p:nvPr/>
              </p:nvSpPr>
              <p:spPr bwMode="auto">
                <a:xfrm>
                  <a:off x="2087" y="1726"/>
                  <a:ext cx="950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1837" name="Group 45"/>
              <p:cNvGrpSpPr>
                <a:grpSpLocks/>
              </p:cNvGrpSpPr>
              <p:nvPr/>
            </p:nvGrpSpPr>
            <p:grpSpPr bwMode="auto">
              <a:xfrm>
                <a:off x="3037" y="1726"/>
                <a:ext cx="849" cy="1092"/>
                <a:chOff x="3037" y="1726"/>
                <a:chExt cx="849" cy="1092"/>
              </a:xfrm>
            </p:grpSpPr>
            <p:sp>
              <p:nvSpPr>
                <p:cNvPr id="801838" name="Rectangle 46"/>
                <p:cNvSpPr>
                  <a:spLocks noChangeArrowheads="1"/>
                </p:cNvSpPr>
                <p:nvPr/>
              </p:nvSpPr>
              <p:spPr bwMode="auto">
                <a:xfrm>
                  <a:off x="3080" y="1726"/>
                  <a:ext cx="763" cy="10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/>
                  <a:r>
                    <a:rPr lang="en-US" b="0">
                      <a:latin typeface="Times New Roman" pitchFamily="18" charset="0"/>
                      <a:ea typeface="MS Mincho" pitchFamily="49" charset="-128"/>
                    </a:rPr>
                    <a:t>median, percentiles, rank correlation, run tests, sign tests</a:t>
                  </a:r>
                  <a:endParaRPr lang="en-US" sz="1200" b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 b="0">
                    <a:latin typeface="Times New Roman" pitchFamily="18" charset="0"/>
                  </a:endParaRPr>
                </a:p>
              </p:txBody>
            </p:sp>
            <p:sp>
              <p:nvSpPr>
                <p:cNvPr id="801839" name="Rectangle 47"/>
                <p:cNvSpPr>
                  <a:spLocks noChangeArrowheads="1"/>
                </p:cNvSpPr>
                <p:nvPr/>
              </p:nvSpPr>
              <p:spPr bwMode="auto">
                <a:xfrm>
                  <a:off x="3037" y="1726"/>
                  <a:ext cx="849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1840" name="Group 48"/>
              <p:cNvGrpSpPr>
                <a:grpSpLocks/>
              </p:cNvGrpSpPr>
              <p:nvPr/>
            </p:nvGrpSpPr>
            <p:grpSpPr bwMode="auto">
              <a:xfrm>
                <a:off x="0" y="2818"/>
                <a:ext cx="684" cy="1092"/>
                <a:chOff x="0" y="2818"/>
                <a:chExt cx="684" cy="1092"/>
              </a:xfrm>
            </p:grpSpPr>
            <p:sp>
              <p:nvSpPr>
                <p:cNvPr id="801841" name="Rectangle 49"/>
                <p:cNvSpPr>
                  <a:spLocks noChangeArrowheads="1"/>
                </p:cNvSpPr>
                <p:nvPr/>
              </p:nvSpPr>
              <p:spPr bwMode="auto">
                <a:xfrm>
                  <a:off x="43" y="2818"/>
                  <a:ext cx="598" cy="10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 eaLnBrk="1" hangingPunct="1"/>
                  <a:r>
                    <a:rPr lang="en-US" b="0">
                      <a:latin typeface="Times New Roman" pitchFamily="18" charset="0"/>
                      <a:cs typeface="Times New Roman" pitchFamily="18" charset="0"/>
                    </a:rPr>
                    <a:t>Interval</a:t>
                  </a:r>
                  <a:endParaRPr lang="en-US" sz="1200" b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 algn="ctr"/>
                  <a:endParaRPr lang="en-US" sz="2400" b="0">
                    <a:latin typeface="Times New Roman" pitchFamily="18" charset="0"/>
                  </a:endParaRPr>
                </a:p>
              </p:txBody>
            </p:sp>
            <p:sp>
              <p:nvSpPr>
                <p:cNvPr id="801842" name="Rectangle 50"/>
                <p:cNvSpPr>
                  <a:spLocks noChangeArrowheads="1"/>
                </p:cNvSpPr>
                <p:nvPr/>
              </p:nvSpPr>
              <p:spPr bwMode="auto">
                <a:xfrm>
                  <a:off x="0" y="2818"/>
                  <a:ext cx="684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1843" name="Group 51"/>
              <p:cNvGrpSpPr>
                <a:grpSpLocks/>
              </p:cNvGrpSpPr>
              <p:nvPr/>
            </p:nvGrpSpPr>
            <p:grpSpPr bwMode="auto">
              <a:xfrm>
                <a:off x="684" y="2818"/>
                <a:ext cx="1403" cy="1092"/>
                <a:chOff x="684" y="2818"/>
                <a:chExt cx="1403" cy="1092"/>
              </a:xfrm>
            </p:grpSpPr>
            <p:sp>
              <p:nvSpPr>
                <p:cNvPr id="801844" name="Rectangle 52"/>
                <p:cNvSpPr>
                  <a:spLocks noChangeArrowheads="1"/>
                </p:cNvSpPr>
                <p:nvPr/>
              </p:nvSpPr>
              <p:spPr bwMode="auto">
                <a:xfrm>
                  <a:off x="727" y="2818"/>
                  <a:ext cx="1317" cy="10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/>
                  <a:r>
                    <a:rPr lang="en-US" b="0">
                      <a:latin typeface="Times New Roman" pitchFamily="18" charset="0"/>
                      <a:ea typeface="MS Mincho" pitchFamily="49" charset="-128"/>
                    </a:rPr>
                    <a:t>For interval attributes, the differences between values are meaningful, i.e., a unit of measurement exists.  </a:t>
                  </a:r>
                  <a:br>
                    <a:rPr lang="en-US" b="0">
                      <a:latin typeface="Times New Roman" pitchFamily="18" charset="0"/>
                      <a:ea typeface="MS Mincho" pitchFamily="49" charset="-128"/>
                    </a:rPr>
                  </a:br>
                  <a:r>
                    <a:rPr lang="en-US" b="0">
                      <a:latin typeface="Times New Roman" pitchFamily="18" charset="0"/>
                      <a:ea typeface="MS Mincho" pitchFamily="49" charset="-128"/>
                    </a:rPr>
                    <a:t>(+, - )</a:t>
                  </a:r>
                  <a:endParaRPr lang="en-US" sz="1200" b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 b="0">
                    <a:latin typeface="Times New Roman" pitchFamily="18" charset="0"/>
                  </a:endParaRPr>
                </a:p>
              </p:txBody>
            </p:sp>
            <p:sp>
              <p:nvSpPr>
                <p:cNvPr id="801845" name="Rectangle 53"/>
                <p:cNvSpPr>
                  <a:spLocks noChangeArrowheads="1"/>
                </p:cNvSpPr>
                <p:nvPr/>
              </p:nvSpPr>
              <p:spPr bwMode="auto">
                <a:xfrm>
                  <a:off x="684" y="2818"/>
                  <a:ext cx="1403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1846" name="Group 54"/>
              <p:cNvGrpSpPr>
                <a:grpSpLocks/>
              </p:cNvGrpSpPr>
              <p:nvPr/>
            </p:nvGrpSpPr>
            <p:grpSpPr bwMode="auto">
              <a:xfrm>
                <a:off x="2087" y="2818"/>
                <a:ext cx="950" cy="1092"/>
                <a:chOff x="2087" y="2818"/>
                <a:chExt cx="950" cy="1092"/>
              </a:xfrm>
            </p:grpSpPr>
            <p:sp>
              <p:nvSpPr>
                <p:cNvPr id="801847" name="Rectangle 55"/>
                <p:cNvSpPr>
                  <a:spLocks noChangeArrowheads="1"/>
                </p:cNvSpPr>
                <p:nvPr/>
              </p:nvSpPr>
              <p:spPr bwMode="auto">
                <a:xfrm>
                  <a:off x="2130" y="2818"/>
                  <a:ext cx="864" cy="10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/>
                  <a:r>
                    <a:rPr lang="en-US" b="0">
                      <a:latin typeface="Times New Roman" pitchFamily="18" charset="0"/>
                      <a:ea typeface="MS Mincho" pitchFamily="49" charset="-128"/>
                    </a:rPr>
                    <a:t>calendar dates, temperature in Celsius or Fahrenheit</a:t>
                  </a:r>
                  <a:endParaRPr lang="en-US" sz="1200" b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 b="0">
                    <a:latin typeface="Times New Roman" pitchFamily="18" charset="0"/>
                  </a:endParaRPr>
                </a:p>
              </p:txBody>
            </p:sp>
            <p:sp>
              <p:nvSpPr>
                <p:cNvPr id="801848" name="Rectangle 56"/>
                <p:cNvSpPr>
                  <a:spLocks noChangeArrowheads="1"/>
                </p:cNvSpPr>
                <p:nvPr/>
              </p:nvSpPr>
              <p:spPr bwMode="auto">
                <a:xfrm>
                  <a:off x="2087" y="2818"/>
                  <a:ext cx="950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1849" name="Group 57"/>
              <p:cNvGrpSpPr>
                <a:grpSpLocks/>
              </p:cNvGrpSpPr>
              <p:nvPr/>
            </p:nvGrpSpPr>
            <p:grpSpPr bwMode="auto">
              <a:xfrm>
                <a:off x="3037" y="2818"/>
                <a:ext cx="849" cy="1092"/>
                <a:chOff x="3037" y="2818"/>
                <a:chExt cx="849" cy="1092"/>
              </a:xfrm>
            </p:grpSpPr>
            <p:sp>
              <p:nvSpPr>
                <p:cNvPr id="801850" name="Rectangle 58"/>
                <p:cNvSpPr>
                  <a:spLocks noChangeArrowheads="1"/>
                </p:cNvSpPr>
                <p:nvPr/>
              </p:nvSpPr>
              <p:spPr bwMode="auto">
                <a:xfrm>
                  <a:off x="3080" y="2818"/>
                  <a:ext cx="763" cy="10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/>
                  <a:r>
                    <a:rPr lang="en-US" b="0" dirty="0">
                      <a:latin typeface="Times New Roman" pitchFamily="18" charset="0"/>
                      <a:ea typeface="MS Mincho" pitchFamily="49" charset="-128"/>
                    </a:rPr>
                    <a:t>mean, standard deviation, Pearson's </a:t>
                  </a:r>
                  <a:r>
                    <a:rPr lang="en-US" b="0" dirty="0" smtClean="0">
                      <a:latin typeface="Times New Roman" pitchFamily="18" charset="0"/>
                      <a:ea typeface="MS Mincho" pitchFamily="49" charset="-128"/>
                    </a:rPr>
                    <a:t>correlation</a:t>
                  </a:r>
                  <a:endParaRPr lang="en-US" sz="1200" b="0" dirty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 b="0" dirty="0">
                    <a:latin typeface="Times New Roman" pitchFamily="18" charset="0"/>
                  </a:endParaRPr>
                </a:p>
              </p:txBody>
            </p:sp>
            <p:sp>
              <p:nvSpPr>
                <p:cNvPr id="801851" name="Rectangle 59"/>
                <p:cNvSpPr>
                  <a:spLocks noChangeArrowheads="1"/>
                </p:cNvSpPr>
                <p:nvPr/>
              </p:nvSpPr>
              <p:spPr bwMode="auto">
                <a:xfrm>
                  <a:off x="3037" y="2818"/>
                  <a:ext cx="849" cy="109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1852" name="Group 60"/>
              <p:cNvGrpSpPr>
                <a:grpSpLocks/>
              </p:cNvGrpSpPr>
              <p:nvPr/>
            </p:nvGrpSpPr>
            <p:grpSpPr bwMode="auto">
              <a:xfrm>
                <a:off x="0" y="3910"/>
                <a:ext cx="684" cy="1360"/>
                <a:chOff x="0" y="3910"/>
                <a:chExt cx="684" cy="1360"/>
              </a:xfrm>
            </p:grpSpPr>
            <p:sp>
              <p:nvSpPr>
                <p:cNvPr id="801853" name="Rectangle 61"/>
                <p:cNvSpPr>
                  <a:spLocks noChangeArrowheads="1"/>
                </p:cNvSpPr>
                <p:nvPr/>
              </p:nvSpPr>
              <p:spPr bwMode="auto">
                <a:xfrm>
                  <a:off x="43" y="3910"/>
                  <a:ext cx="598" cy="13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algn="ctr" eaLnBrk="1" hangingPunct="1"/>
                  <a:r>
                    <a:rPr lang="en-US" b="0">
                      <a:latin typeface="Times New Roman" pitchFamily="18" charset="0"/>
                      <a:cs typeface="Times New Roman" pitchFamily="18" charset="0"/>
                    </a:rPr>
                    <a:t>Ratio</a:t>
                  </a:r>
                  <a:endParaRPr lang="en-US" sz="1200" b="0">
                    <a:latin typeface="Times New Roman" pitchFamily="18" charset="0"/>
                    <a:cs typeface="Times New Roman" pitchFamily="18" charset="0"/>
                  </a:endParaRPr>
                </a:p>
                <a:p>
                  <a:pPr algn="ctr"/>
                  <a:endParaRPr lang="en-US" sz="2400" b="0">
                    <a:latin typeface="Times New Roman" pitchFamily="18" charset="0"/>
                  </a:endParaRPr>
                </a:p>
              </p:txBody>
            </p:sp>
            <p:sp>
              <p:nvSpPr>
                <p:cNvPr id="801854" name="Rectangle 62"/>
                <p:cNvSpPr>
                  <a:spLocks noChangeArrowheads="1"/>
                </p:cNvSpPr>
                <p:nvPr/>
              </p:nvSpPr>
              <p:spPr bwMode="auto">
                <a:xfrm>
                  <a:off x="0" y="3910"/>
                  <a:ext cx="684" cy="136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1855" name="Group 63"/>
              <p:cNvGrpSpPr>
                <a:grpSpLocks/>
              </p:cNvGrpSpPr>
              <p:nvPr/>
            </p:nvGrpSpPr>
            <p:grpSpPr bwMode="auto">
              <a:xfrm>
                <a:off x="684" y="3910"/>
                <a:ext cx="1403" cy="1360"/>
                <a:chOff x="684" y="3910"/>
                <a:chExt cx="1403" cy="1360"/>
              </a:xfrm>
            </p:grpSpPr>
            <p:sp>
              <p:nvSpPr>
                <p:cNvPr id="801856" name="Rectangle 64"/>
                <p:cNvSpPr>
                  <a:spLocks noChangeArrowheads="1"/>
                </p:cNvSpPr>
                <p:nvPr/>
              </p:nvSpPr>
              <p:spPr bwMode="auto">
                <a:xfrm>
                  <a:off x="727" y="3910"/>
                  <a:ext cx="1317" cy="13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/>
                  <a:r>
                    <a:rPr lang="en-US" b="0">
                      <a:latin typeface="Times New Roman" pitchFamily="18" charset="0"/>
                      <a:ea typeface="MS Mincho" pitchFamily="49" charset="-128"/>
                    </a:rPr>
                    <a:t>For ratio variables, both differences and ratios are meaningful. (*, /)</a:t>
                  </a:r>
                  <a:endParaRPr lang="en-US" sz="1200" b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 b="0">
                    <a:latin typeface="Times New Roman" pitchFamily="18" charset="0"/>
                  </a:endParaRPr>
                </a:p>
              </p:txBody>
            </p:sp>
            <p:sp>
              <p:nvSpPr>
                <p:cNvPr id="801857" name="Rectangle 65"/>
                <p:cNvSpPr>
                  <a:spLocks noChangeArrowheads="1"/>
                </p:cNvSpPr>
                <p:nvPr/>
              </p:nvSpPr>
              <p:spPr bwMode="auto">
                <a:xfrm>
                  <a:off x="684" y="3910"/>
                  <a:ext cx="1403" cy="136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1858" name="Group 66"/>
              <p:cNvGrpSpPr>
                <a:grpSpLocks/>
              </p:cNvGrpSpPr>
              <p:nvPr/>
            </p:nvGrpSpPr>
            <p:grpSpPr bwMode="auto">
              <a:xfrm>
                <a:off x="2087" y="3910"/>
                <a:ext cx="950" cy="1360"/>
                <a:chOff x="2087" y="3910"/>
                <a:chExt cx="950" cy="1360"/>
              </a:xfrm>
            </p:grpSpPr>
            <p:sp>
              <p:nvSpPr>
                <p:cNvPr id="801859" name="Rectangle 67"/>
                <p:cNvSpPr>
                  <a:spLocks noChangeArrowheads="1"/>
                </p:cNvSpPr>
                <p:nvPr/>
              </p:nvSpPr>
              <p:spPr bwMode="auto">
                <a:xfrm>
                  <a:off x="2130" y="3910"/>
                  <a:ext cx="864" cy="13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/>
                  <a:r>
                    <a:rPr lang="en-US" b="0">
                      <a:latin typeface="Times New Roman" pitchFamily="18" charset="0"/>
                      <a:ea typeface="MS Mincho" pitchFamily="49" charset="-128"/>
                    </a:rPr>
                    <a:t>temperature in Kelvin, monetary quantities, counts, age, mass, length, electrical current</a:t>
                  </a:r>
                  <a:endParaRPr lang="en-US" sz="1200" b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 b="0">
                    <a:latin typeface="Times New Roman" pitchFamily="18" charset="0"/>
                  </a:endParaRPr>
                </a:p>
              </p:txBody>
            </p:sp>
            <p:sp>
              <p:nvSpPr>
                <p:cNvPr id="801860" name="Rectangle 68"/>
                <p:cNvSpPr>
                  <a:spLocks noChangeArrowheads="1"/>
                </p:cNvSpPr>
                <p:nvPr/>
              </p:nvSpPr>
              <p:spPr bwMode="auto">
                <a:xfrm>
                  <a:off x="2087" y="3910"/>
                  <a:ext cx="950" cy="136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801861" name="Group 69"/>
              <p:cNvGrpSpPr>
                <a:grpSpLocks/>
              </p:cNvGrpSpPr>
              <p:nvPr/>
            </p:nvGrpSpPr>
            <p:grpSpPr bwMode="auto">
              <a:xfrm>
                <a:off x="3037" y="3910"/>
                <a:ext cx="849" cy="1360"/>
                <a:chOff x="3037" y="3910"/>
                <a:chExt cx="849" cy="1360"/>
              </a:xfrm>
            </p:grpSpPr>
            <p:sp>
              <p:nvSpPr>
                <p:cNvPr id="801862" name="Rectangle 70"/>
                <p:cNvSpPr>
                  <a:spLocks noChangeArrowheads="1"/>
                </p:cNvSpPr>
                <p:nvPr/>
              </p:nvSpPr>
              <p:spPr bwMode="auto">
                <a:xfrm>
                  <a:off x="3080" y="3910"/>
                  <a:ext cx="763" cy="13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pPr eaLnBrk="1" hangingPunct="1"/>
                  <a:r>
                    <a:rPr lang="en-US" b="0">
                      <a:latin typeface="Times New Roman" pitchFamily="18" charset="0"/>
                      <a:ea typeface="MS Mincho" pitchFamily="49" charset="-128"/>
                    </a:rPr>
                    <a:t>geometric mean, harmonic mean, percent variation</a:t>
                  </a:r>
                  <a:endParaRPr lang="en-US" sz="1200" b="0">
                    <a:latin typeface="Times New Roman" pitchFamily="18" charset="0"/>
                    <a:cs typeface="Times New Roman" pitchFamily="18" charset="0"/>
                  </a:endParaRPr>
                </a:p>
                <a:p>
                  <a:endParaRPr lang="en-US" sz="2400" b="0">
                    <a:latin typeface="Times New Roman" pitchFamily="18" charset="0"/>
                  </a:endParaRPr>
                </a:p>
              </p:txBody>
            </p:sp>
            <p:sp>
              <p:nvSpPr>
                <p:cNvPr id="801863" name="Rectangle 71"/>
                <p:cNvSpPr>
                  <a:spLocks noChangeArrowheads="1"/>
                </p:cNvSpPr>
                <p:nvPr/>
              </p:nvSpPr>
              <p:spPr bwMode="auto">
                <a:xfrm>
                  <a:off x="3037" y="3910"/>
                  <a:ext cx="849" cy="136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801864" name="Rectangle 72"/>
            <p:cNvSpPr>
              <a:spLocks noChangeArrowheads="1"/>
            </p:cNvSpPr>
            <p:nvPr/>
          </p:nvSpPr>
          <p:spPr bwMode="auto">
            <a:xfrm>
              <a:off x="-2" y="-2"/>
              <a:ext cx="3890" cy="5274"/>
            </a:xfrm>
            <a:prstGeom prst="rect">
              <a:avLst/>
            </a:prstGeom>
            <a:noFill/>
            <a:ln w="6350">
              <a:solidFill>
                <a:srgbClr val="A0A0A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 dirty="0" smtClean="0"/>
              <a:t>Warning!!! Correlation can be tricky</a:t>
            </a:r>
            <a:endParaRPr lang="en-US" sz="2800" dirty="0"/>
          </a:p>
        </p:txBody>
      </p:sp>
      <p:sp>
        <p:nvSpPr>
          <p:cNvPr id="894980" name="Text Box 4"/>
          <p:cNvSpPr txBox="1">
            <a:spLocks noChangeArrowheads="1"/>
          </p:cNvSpPr>
          <p:nvPr/>
        </p:nvSpPr>
        <p:spPr bwMode="auto">
          <a:xfrm>
            <a:off x="6858000" y="2971800"/>
            <a:ext cx="1828800" cy="1190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Scatter plots showing the similarity from –1 to 1.</a:t>
            </a:r>
          </a:p>
        </p:txBody>
      </p:sp>
      <p:pic>
        <p:nvPicPr>
          <p:cNvPr id="126874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24000"/>
            <a:ext cx="8347644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 bwMode="auto">
          <a:xfrm>
            <a:off x="457200" y="2667000"/>
            <a:ext cx="8382000" cy="3048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57200" y="3886200"/>
            <a:ext cx="8382000" cy="3048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68197" y="5562600"/>
            <a:ext cx="6556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Guess the correlation coefficient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0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General Approach for Combining Similarities</a:t>
            </a:r>
          </a:p>
        </p:txBody>
      </p:sp>
      <p:sp>
        <p:nvSpPr>
          <p:cNvPr id="896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976313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/>
              <a:t>Sometimes attributes are of many different types, but an overall similarity is needed.</a:t>
            </a:r>
          </a:p>
        </p:txBody>
      </p:sp>
      <p:graphicFrame>
        <p:nvGraphicFramePr>
          <p:cNvPr id="896004" name="Object 4"/>
          <p:cNvGraphicFramePr>
            <a:graphicFrameLocks noChangeAspect="1"/>
          </p:cNvGraphicFramePr>
          <p:nvPr/>
        </p:nvGraphicFramePr>
        <p:xfrm>
          <a:off x="152400" y="2209800"/>
          <a:ext cx="8720138" cy="3200400"/>
        </p:xfrm>
        <a:graphic>
          <a:graphicData uri="http://schemas.openxmlformats.org/presentationml/2006/ole">
            <p:oleObj spid="_x0000_s896004" name="Bitmap Image" r:id="rId3" imgW="7056732" imgH="2591025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Weights to Combine Similarities</a:t>
            </a:r>
          </a:p>
        </p:txBody>
      </p:sp>
      <p:sp>
        <p:nvSpPr>
          <p:cNvPr id="89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May not want to treat all attributes the same.</a:t>
            </a:r>
          </a:p>
          <a:p>
            <a:pPr lvl="1"/>
            <a:r>
              <a:rPr lang="en-US"/>
              <a:t>Use weights w</a:t>
            </a:r>
            <a:r>
              <a:rPr lang="en-US" baseline="-25000"/>
              <a:t>k</a:t>
            </a:r>
            <a:r>
              <a:rPr lang="en-US"/>
              <a:t> which are between 0 and 1 and sum to 1. </a:t>
            </a:r>
          </a:p>
        </p:txBody>
      </p:sp>
      <p:graphicFrame>
        <p:nvGraphicFramePr>
          <p:cNvPr id="897028" name="Object 4"/>
          <p:cNvGraphicFramePr>
            <a:graphicFrameLocks noChangeAspect="1"/>
          </p:cNvGraphicFramePr>
          <p:nvPr/>
        </p:nvGraphicFramePr>
        <p:xfrm>
          <a:off x="1447800" y="2770188"/>
          <a:ext cx="4716463" cy="915987"/>
        </p:xfrm>
        <a:graphic>
          <a:graphicData uri="http://schemas.openxmlformats.org/presentationml/2006/ole">
            <p:oleObj spid="_x0000_s897028" name="Bitmap Image" r:id="rId3" imgW="3840813" imgH="746667" progId="PBrush">
              <p:embed/>
            </p:oleObj>
          </a:graphicData>
        </a:graphic>
      </p:graphicFrame>
      <p:graphicFrame>
        <p:nvGraphicFramePr>
          <p:cNvPr id="897029" name="Object 5"/>
          <p:cNvGraphicFramePr>
            <a:graphicFrameLocks noChangeAspect="1"/>
          </p:cNvGraphicFramePr>
          <p:nvPr/>
        </p:nvGraphicFramePr>
        <p:xfrm>
          <a:off x="1752600" y="4294188"/>
          <a:ext cx="4670425" cy="1192212"/>
        </p:xfrm>
        <a:graphic>
          <a:graphicData uri="http://schemas.openxmlformats.org/presentationml/2006/ole">
            <p:oleObj spid="_x0000_s897029" name="Bitmap Image" r:id="rId4" imgW="3848434" imgH="983065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4" name="Picture 3" descr="questions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61587" y="1600200"/>
            <a:ext cx="6334613" cy="4406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kdc-template">
  <a:themeElements>
    <a:clrScheme name="">
      <a:dk1>
        <a:srgbClr val="000000"/>
      </a:dk1>
      <a:lt1>
        <a:srgbClr val="FFFFFF"/>
      </a:lt1>
      <a:dk2>
        <a:srgbClr val="0000FF"/>
      </a:dk2>
      <a:lt2>
        <a:srgbClr val="8080FF"/>
      </a:lt2>
      <a:accent1>
        <a:srgbClr val="FFFFFF"/>
      </a:accent1>
      <a:accent2>
        <a:srgbClr val="8CF4EA"/>
      </a:accent2>
      <a:accent3>
        <a:srgbClr val="FFFFFF"/>
      </a:accent3>
      <a:accent4>
        <a:srgbClr val="000000"/>
      </a:accent4>
      <a:accent5>
        <a:srgbClr val="FFFFFF"/>
      </a:accent5>
      <a:accent6>
        <a:srgbClr val="7EDDD4"/>
      </a:accent6>
      <a:hlink>
        <a:srgbClr val="EE3757"/>
      </a:hlink>
      <a:folHlink>
        <a:srgbClr val="FEFF99"/>
      </a:folHlink>
    </a:clrScheme>
    <a:fontScheme name="kdc-template">
      <a:majorFont>
        <a:latin typeface="Arial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kdc-templa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dc-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dc-templa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dc-templa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dc-templa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dc-templa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dc-templa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146478595</TotalTime>
  <Pages>3</Pages>
  <Words>3762</Words>
  <Application>Microsoft Office PowerPoint</Application>
  <PresentationFormat>On-screen Show (4:3)</PresentationFormat>
  <Paragraphs>715</Paragraphs>
  <Slides>93</Slides>
  <Notes>35</Notes>
  <HiddenSlides>14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93</vt:i4>
      </vt:variant>
    </vt:vector>
  </HeadingPairs>
  <TitlesOfParts>
    <vt:vector size="101" baseType="lpstr">
      <vt:lpstr>LC.BRev.FY97</vt:lpstr>
      <vt:lpstr>kdc-template</vt:lpstr>
      <vt:lpstr>Document</vt:lpstr>
      <vt:lpstr>VISIO</vt:lpstr>
      <vt:lpstr>Visio</vt:lpstr>
      <vt:lpstr>Equation</vt:lpstr>
      <vt:lpstr>Bitmap Image</vt:lpstr>
      <vt:lpstr>Worksheet</vt:lpstr>
      <vt:lpstr>Data Mining: Data</vt:lpstr>
      <vt:lpstr>What is Data?</vt:lpstr>
      <vt:lpstr>Attribute Values</vt:lpstr>
      <vt:lpstr>Measurement of Length </vt:lpstr>
      <vt:lpstr>Properties of Attribute Values </vt:lpstr>
      <vt:lpstr>Types of Attributes </vt:lpstr>
      <vt:lpstr>Types of Attributes </vt:lpstr>
      <vt:lpstr>Example</vt:lpstr>
      <vt:lpstr>Slide 9</vt:lpstr>
      <vt:lpstr>Slide 10</vt:lpstr>
      <vt:lpstr>Discrete and Continuous Attributes </vt:lpstr>
      <vt:lpstr>Types of data sets </vt:lpstr>
      <vt:lpstr>Record Data </vt:lpstr>
      <vt:lpstr>Data Matrix </vt:lpstr>
      <vt:lpstr>Document Data</vt:lpstr>
      <vt:lpstr>Transaction Data</vt:lpstr>
      <vt:lpstr>Graph Data </vt:lpstr>
      <vt:lpstr>Ordered Data </vt:lpstr>
      <vt:lpstr>Ordered Data </vt:lpstr>
      <vt:lpstr>Ordered Data</vt:lpstr>
      <vt:lpstr>Data Quality </vt:lpstr>
      <vt:lpstr>Noise</vt:lpstr>
      <vt:lpstr>Noise</vt:lpstr>
      <vt:lpstr>Outliers</vt:lpstr>
      <vt:lpstr>Data Inconsistencies</vt:lpstr>
      <vt:lpstr>Merging data</vt:lpstr>
      <vt:lpstr>Which comes first?</vt:lpstr>
      <vt:lpstr>Merging data</vt:lpstr>
      <vt:lpstr>Merging issues</vt:lpstr>
      <vt:lpstr>Merge maintenance</vt:lpstr>
      <vt:lpstr>What is funny about all this?</vt:lpstr>
      <vt:lpstr>Important Characteristics of Structured Data</vt:lpstr>
      <vt:lpstr>Data Preprocessing</vt:lpstr>
      <vt:lpstr>Aggregation</vt:lpstr>
      <vt:lpstr>Aggregation</vt:lpstr>
      <vt:lpstr>Aggregation using data cubes</vt:lpstr>
      <vt:lpstr>A sample data cube</vt:lpstr>
      <vt:lpstr>Fact Table and Dimension Tables</vt:lpstr>
      <vt:lpstr>Typical OLAP operations</vt:lpstr>
      <vt:lpstr>Analysis-driven aggregation</vt:lpstr>
      <vt:lpstr>Sampling </vt:lpstr>
      <vt:lpstr>Sample Size</vt:lpstr>
      <vt:lpstr>Sample Size</vt:lpstr>
      <vt:lpstr>Types of Sampling</vt:lpstr>
      <vt:lpstr>Grid-based Sampling</vt:lpstr>
      <vt:lpstr>Curse of Dimensionality</vt:lpstr>
      <vt:lpstr>Curse of Dimensionality</vt:lpstr>
      <vt:lpstr>Curse of Dimensionality</vt:lpstr>
      <vt:lpstr>Curse of Dimensionality</vt:lpstr>
      <vt:lpstr>Dimensionality Reduction</vt:lpstr>
      <vt:lpstr>Dimensionality Reduction: Principle Componenent Analysis (PCA)</vt:lpstr>
      <vt:lpstr>Dimensionality Reduction: Principle Componenent Analysis (PCA)</vt:lpstr>
      <vt:lpstr>Dimensionality Reduction: PCA</vt:lpstr>
      <vt:lpstr>How PCA Works</vt:lpstr>
      <vt:lpstr>Covariance of Two Vectors, cov(p,q) </vt:lpstr>
      <vt:lpstr>Covariance, or Dispersion Matrix, </vt:lpstr>
      <vt:lpstr>Mathematics behind PCA</vt:lpstr>
      <vt:lpstr>Eigenfaces</vt:lpstr>
      <vt:lpstr>Eigenfaces (cont’d)</vt:lpstr>
      <vt:lpstr>Dimensionality Reduction: PCA</vt:lpstr>
      <vt:lpstr>Feature Subset Selection</vt:lpstr>
      <vt:lpstr>Feature Subset Selection Techniques</vt:lpstr>
      <vt:lpstr>Feature Subset Selection</vt:lpstr>
      <vt:lpstr>Feature Creation</vt:lpstr>
      <vt:lpstr>Mapping Data to a New Space</vt:lpstr>
      <vt:lpstr>Wavelets</vt:lpstr>
      <vt:lpstr>Wavelet transforms</vt:lpstr>
      <vt:lpstr>Attribute Transformation</vt:lpstr>
      <vt:lpstr>Discretization Without Using Class Labels </vt:lpstr>
      <vt:lpstr>Discretization Using Class Labels</vt:lpstr>
      <vt:lpstr>Bottom-up approach: Data  Methods</vt:lpstr>
      <vt:lpstr>Similarity and Dissimilarity</vt:lpstr>
      <vt:lpstr>Similarity/Dissimilarity for Simple Attributes</vt:lpstr>
      <vt:lpstr>Euclidean Distance</vt:lpstr>
      <vt:lpstr>Minkowski Distance</vt:lpstr>
      <vt:lpstr>Minkowski Distance: Examples</vt:lpstr>
      <vt:lpstr>Minkowski Distance</vt:lpstr>
      <vt:lpstr>Mahalanobis Distance</vt:lpstr>
      <vt:lpstr>Mahalanobis Distance</vt:lpstr>
      <vt:lpstr>Mahalanobis Distance</vt:lpstr>
      <vt:lpstr>Common Properties of a Distance</vt:lpstr>
      <vt:lpstr>Is this a metric?</vt:lpstr>
      <vt:lpstr>Common Properties of Similarity</vt:lpstr>
      <vt:lpstr>Similarity Between Binary Vectors</vt:lpstr>
      <vt:lpstr>SMC versus Jaccard: Example</vt:lpstr>
      <vt:lpstr>Cosine Similarity</vt:lpstr>
      <vt:lpstr>Extended Jaccard Coefficient (Tanimoto)</vt:lpstr>
      <vt:lpstr>Correlation</vt:lpstr>
      <vt:lpstr>Visually Evaluating Correlation</vt:lpstr>
      <vt:lpstr>Warning!!! Correlation can be tricky</vt:lpstr>
      <vt:lpstr>General Approach for Combining Similarities</vt:lpstr>
      <vt:lpstr>Using Weights to Combine Similarities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creator>Computations</dc:creator>
  <cp:lastModifiedBy>steffen</cp:lastModifiedBy>
  <cp:revision>427</cp:revision>
  <cp:lastPrinted>2001-08-28T17:59:37Z</cp:lastPrinted>
  <dcterms:created xsi:type="dcterms:W3CDTF">1998-03-18T13:44:31Z</dcterms:created>
  <dcterms:modified xsi:type="dcterms:W3CDTF">2010-08-25T22:02:18Z</dcterms:modified>
</cp:coreProperties>
</file>